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435865791_1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4358657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9cfb57841f257d3_1: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9cfb57841f257d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1cfb16d4f2286b2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1cfb16d4f2286b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269ce4563a2cff0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269ce4563a2cff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4356cbd1b_0_57: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4356cbd1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4356cbd1b_16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4356cbd1b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4356cbd1b_0_77: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4356cbd1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4356cbd1b_0_82: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4356cbd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4356cbd1b_0_162: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4356cbd1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4356cbd1b_0_9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4356cbd1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4356cbd1b_0_104: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4356cbd1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4356cbd1b_0_46: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4356cbd1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4356cbd1b_0_112: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4356cbd1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4356cbd1b_0_64: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4356cbd1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4356cbd1b_25_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4356cbd1b_2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4356cbd1b_0_12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4356cbd1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4356cbd1b_0_127: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4356cbd1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5a52568b03173c_1: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5a52568b03173c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4356cbd1b_0_135: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4356cbd1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4356cbd1b_0_14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4356cbd1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fb2a6befcd52a9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fb2a6befcd52a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4356cbd1b_0_154: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4356cbd1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4356cbd1b_16_9: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4356cbd1b_1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4356cbd1b_0_169: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4356cbd1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4356cbd1b_0_177: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4356cbd1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4356cbd1b_25_11: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4356cbd1b_2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4356cbd1b_1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4356cbd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dc7ff4b54_0_2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dc7ff4b5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dc7ff4b54_0_49: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dc7ff4b5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dc7ff4b54_0_3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dc7ff4b5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dc7ff4b54_0_1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dc7ff4b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dc7ff4b54_0_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dc7ff4b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dc7ff4b54_0_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dc7ff4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209bbe225952043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9bbe2259520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dc7ff4b54_0_1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dc7ff4b5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dc7ff4b54_0_2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dc7ff4b5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dc7ff4b54_0_54: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dc7ff4b5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dc7ff4b54_0_69: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dc7ff4b5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209bbe225952043_7: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9bbe22595204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4356cbd1b_0_71: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4356cbd1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2ae114224fe07434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e114224fe0743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ceb9836e22c04d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eb9836e22c04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500" lIns="92500" spcFirstLastPara="1" rIns="92500" wrap="square" tIns="9250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500" lIns="92500" spcFirstLastPara="1" rIns="92500" wrap="square" tIns="92500">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500" lIns="92500" spcFirstLastPara="1" rIns="92500" wrap="square" tIns="92500">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500" lIns="92500" spcFirstLastPara="1" rIns="92500" wrap="square" tIns="92500">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500" lIns="92500" spcFirstLastPara="1" rIns="92500" wrap="square" tIns="92500">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500" lIns="92500" spcFirstLastPara="1" rIns="92500" wrap="square" tIns="92500">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500" lIns="92500" spcFirstLastPara="1" rIns="92500" wrap="square" tIns="92500">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500" lIns="92500" spcFirstLastPara="1" rIns="92500" wrap="square" tIns="92500">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500" lIns="92500" spcFirstLastPara="1" rIns="92500" wrap="square" tIns="9250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500" lIns="92500" spcFirstLastPara="1" rIns="92500" wrap="square" tIns="92500">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500" lIns="92500" spcFirstLastPara="1" rIns="92500" wrap="square" tIns="92500">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2500" lIns="92500" spcFirstLastPara="1" rIns="92500" wrap="square" tIns="925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500" lIns="92500" spcFirstLastPara="1" rIns="92500" wrap="square" tIns="9250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500" lIns="92500" spcFirstLastPara="1" rIns="92500" wrap="square" tIns="9250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2500" lIns="92500" spcFirstLastPara="1" rIns="92500" wrap="square" tIns="92500">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500" lIns="92500" spcFirstLastPara="1" rIns="92500" wrap="square" tIns="92500">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4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500" lIns="92500" spcFirstLastPara="1" rIns="92500" wrap="square" tIns="92500">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500" lIns="92500" spcFirstLastPara="1" rIns="92500" wrap="square" tIns="92500">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sz="1400">
                <a:solidFill>
                  <a:schemeClr val="lt2"/>
                </a:solidFill>
              </a:defRPr>
            </a:lvl2pPr>
            <a:lvl3pPr indent="-317500" lvl="2" marL="1371600">
              <a:lnSpc>
                <a:spcPct val="115000"/>
              </a:lnSpc>
              <a:spcBef>
                <a:spcPts val="1600"/>
              </a:spcBef>
              <a:spcAft>
                <a:spcPts val="0"/>
              </a:spcAft>
              <a:buClr>
                <a:schemeClr val="lt2"/>
              </a:buClr>
              <a:buSzPts val="1400"/>
              <a:buChar char="■"/>
              <a:defRPr sz="1400">
                <a:solidFill>
                  <a:schemeClr val="lt2"/>
                </a:solidFill>
              </a:defRPr>
            </a:lvl3pPr>
            <a:lvl4pPr indent="-317500" lvl="3" marL="1828800">
              <a:lnSpc>
                <a:spcPct val="115000"/>
              </a:lnSpc>
              <a:spcBef>
                <a:spcPts val="1600"/>
              </a:spcBef>
              <a:spcAft>
                <a:spcPts val="0"/>
              </a:spcAft>
              <a:buClr>
                <a:schemeClr val="lt2"/>
              </a:buClr>
              <a:buSzPts val="1400"/>
              <a:buChar char="●"/>
              <a:defRPr sz="1400">
                <a:solidFill>
                  <a:schemeClr val="lt2"/>
                </a:solidFill>
              </a:defRPr>
            </a:lvl4pPr>
            <a:lvl5pPr indent="-317500" lvl="4" marL="2286000">
              <a:lnSpc>
                <a:spcPct val="115000"/>
              </a:lnSpc>
              <a:spcBef>
                <a:spcPts val="1600"/>
              </a:spcBef>
              <a:spcAft>
                <a:spcPts val="0"/>
              </a:spcAft>
              <a:buClr>
                <a:schemeClr val="lt2"/>
              </a:buClr>
              <a:buSzPts val="1400"/>
              <a:buChar char="○"/>
              <a:defRPr sz="1400">
                <a:solidFill>
                  <a:schemeClr val="lt2"/>
                </a:solidFill>
              </a:defRPr>
            </a:lvl5pPr>
            <a:lvl6pPr indent="-317500" lvl="5" marL="2743200">
              <a:lnSpc>
                <a:spcPct val="115000"/>
              </a:lnSpc>
              <a:spcBef>
                <a:spcPts val="1600"/>
              </a:spcBef>
              <a:spcAft>
                <a:spcPts val="0"/>
              </a:spcAft>
              <a:buClr>
                <a:schemeClr val="lt2"/>
              </a:buClr>
              <a:buSzPts val="1400"/>
              <a:buChar char="■"/>
              <a:defRPr sz="1400">
                <a:solidFill>
                  <a:schemeClr val="lt2"/>
                </a:solidFill>
              </a:defRPr>
            </a:lvl6pPr>
            <a:lvl7pPr indent="-317500" lvl="6" marL="3200400">
              <a:lnSpc>
                <a:spcPct val="115000"/>
              </a:lnSpc>
              <a:spcBef>
                <a:spcPts val="1600"/>
              </a:spcBef>
              <a:spcAft>
                <a:spcPts val="0"/>
              </a:spcAft>
              <a:buClr>
                <a:schemeClr val="lt2"/>
              </a:buClr>
              <a:buSzPts val="1400"/>
              <a:buChar char="●"/>
              <a:defRPr sz="1400">
                <a:solidFill>
                  <a:schemeClr val="lt2"/>
                </a:solidFill>
              </a:defRPr>
            </a:lvl7pPr>
            <a:lvl8pPr indent="-317500" lvl="7" marL="3657600">
              <a:lnSpc>
                <a:spcPct val="115000"/>
              </a:lnSpc>
              <a:spcBef>
                <a:spcPts val="1600"/>
              </a:spcBef>
              <a:spcAft>
                <a:spcPts val="0"/>
              </a:spcAft>
              <a:buClr>
                <a:schemeClr val="lt2"/>
              </a:buClr>
              <a:buSzPts val="1400"/>
              <a:buChar char="○"/>
              <a:defRPr sz="1400">
                <a:solidFill>
                  <a:schemeClr val="lt2"/>
                </a:solidFill>
              </a:defRPr>
            </a:lvl8pPr>
            <a:lvl9pPr indent="-317500" lvl="8" marL="4114800">
              <a:lnSpc>
                <a:spcPct val="115000"/>
              </a:lnSpc>
              <a:spcBef>
                <a:spcPts val="1600"/>
              </a:spcBef>
              <a:spcAft>
                <a:spcPts val="1600"/>
              </a:spcAft>
              <a:buClr>
                <a:schemeClr val="lt2"/>
              </a:buClr>
              <a:buSzPts val="1400"/>
              <a:buChar char="■"/>
              <a:defRPr sz="1400">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500" lIns="92500" spcFirstLastPara="1" rIns="92500" wrap="square" tIns="9250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hyperlink" Target="http://pyrmontbrewery.com" TargetMode="External"/><Relationship Id="rId5"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cityofsydney.nsw.gov.au/__data/assets/pdf_file/0018/228033/Transformations-Ecology-of-Pyrmont-Peninsula-17882008.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jpg"/><Relationship Id="rId4"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7.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16.png"/><Relationship Id="rId7" Type="http://schemas.openxmlformats.org/officeDocument/2006/relationships/image" Target="../media/image32.png"/><Relationship Id="rId8"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hyperlink" Target="https://trove.nla.gov.au/newspaper/article/1346553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1673141" y="292603"/>
            <a:ext cx="7159200" cy="1589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 </a:t>
            </a:r>
            <a:endParaRPr/>
          </a:p>
        </p:txBody>
      </p:sp>
      <p:pic>
        <p:nvPicPr>
          <p:cNvPr id="55" name="Google Shape;55;p13"/>
          <p:cNvPicPr preferRelativeResize="0"/>
          <p:nvPr/>
        </p:nvPicPr>
        <p:blipFill>
          <a:blip r:embed="rId3">
            <a:alphaModFix/>
          </a:blip>
          <a:stretch>
            <a:fillRect/>
          </a:stretch>
        </p:blipFill>
        <p:spPr>
          <a:xfrm>
            <a:off x="0" y="-152400"/>
            <a:ext cx="9144001" cy="5143501"/>
          </a:xfrm>
          <a:prstGeom prst="rect">
            <a:avLst/>
          </a:prstGeom>
          <a:noFill/>
          <a:ln>
            <a:noFill/>
          </a:ln>
        </p:spPr>
      </p:pic>
      <p:sp>
        <p:nvSpPr>
          <p:cNvPr id="56" name="Google Shape;56;p13"/>
          <p:cNvSpPr txBox="1"/>
          <p:nvPr>
            <p:ph idx="1" type="body"/>
          </p:nvPr>
        </p:nvSpPr>
        <p:spPr>
          <a:xfrm>
            <a:off x="367975" y="166400"/>
            <a:ext cx="5131800" cy="4824600"/>
          </a:xfrm>
          <a:prstGeom prst="rect">
            <a:avLst/>
          </a:prstGeom>
          <a:effectLst>
            <a:outerShdw blurRad="128588" rotWithShape="0" algn="bl" dir="5400000" dist="38100">
              <a:srgbClr val="000000">
                <a:alpha val="88000"/>
              </a:srgbClr>
            </a:outerShdw>
          </a:effectLst>
        </p:spPr>
        <p:txBody>
          <a:bodyPr anchorCtr="0" anchor="t" bIns="92500" lIns="92500" spcFirstLastPara="1" rIns="92500" wrap="square" tIns="92500">
            <a:noAutofit/>
          </a:bodyPr>
          <a:lstStyle/>
          <a:p>
            <a:pPr indent="0" lvl="0" marL="0" rtl="0" algn="l">
              <a:spcBef>
                <a:spcPts val="0"/>
              </a:spcBef>
              <a:spcAft>
                <a:spcPts val="0"/>
              </a:spcAft>
              <a:buNone/>
            </a:pPr>
            <a:r>
              <a:rPr lang="en" sz="5700">
                <a:solidFill>
                  <a:srgbClr val="FFFFFF"/>
                </a:solidFill>
              </a:rPr>
              <a:t>Brewing in Pyrmont and Eora country</a:t>
            </a:r>
            <a:endParaRPr sz="5700">
              <a:solidFill>
                <a:srgbClr val="FFFFFF"/>
              </a:solidFill>
            </a:endParaRPr>
          </a:p>
          <a:p>
            <a:pPr indent="0" lvl="0" marL="0" rtl="0" algn="l">
              <a:spcBef>
                <a:spcPts val="1600"/>
              </a:spcBef>
              <a:spcAft>
                <a:spcPts val="0"/>
              </a:spcAft>
              <a:buNone/>
            </a:pPr>
            <a:r>
              <a:rPr lang="en" sz="1900">
                <a:solidFill>
                  <a:srgbClr val="FFFFFF"/>
                </a:solidFill>
              </a:rPr>
              <a:t>Prepared for The </a:t>
            </a:r>
            <a:r>
              <a:rPr lang="en" sz="1900">
                <a:solidFill>
                  <a:srgbClr val="FFFFFF"/>
                </a:solidFill>
              </a:rPr>
              <a:t>Pyrmont </a:t>
            </a:r>
            <a:br>
              <a:rPr lang="en" sz="1900">
                <a:solidFill>
                  <a:srgbClr val="FFFFFF"/>
                </a:solidFill>
              </a:rPr>
            </a:br>
            <a:r>
              <a:rPr lang="en" sz="1900">
                <a:solidFill>
                  <a:srgbClr val="FFFFFF"/>
                </a:solidFill>
              </a:rPr>
              <a:t>History Group,February 2020</a:t>
            </a:r>
            <a:br>
              <a:rPr lang="en" sz="1900">
                <a:solidFill>
                  <a:srgbClr val="FFFFFF"/>
                </a:solidFill>
              </a:rPr>
            </a:br>
            <a:r>
              <a:rPr lang="en" sz="2900">
                <a:solidFill>
                  <a:srgbClr val="FFFFFF"/>
                </a:solidFill>
              </a:rPr>
              <a:t>Kev Staunton-Lambert </a:t>
            </a:r>
            <a:r>
              <a:rPr lang="en" sz="1700">
                <a:solidFill>
                  <a:schemeClr val="hlink"/>
                </a:solidFill>
                <a:uFill>
                  <a:noFill/>
                </a:uFill>
                <a:hlinkClick r:id="rId4"/>
              </a:rPr>
              <a:t>pyrmontbrewery.com</a:t>
            </a:r>
            <a:endParaRPr sz="1700">
              <a:solidFill>
                <a:srgbClr val="FFFFFF"/>
              </a:solidFill>
            </a:endParaRPr>
          </a:p>
          <a:p>
            <a:pPr indent="0" lvl="0" marL="0" rtl="0" algn="l">
              <a:lnSpc>
                <a:spcPct val="100000"/>
              </a:lnSpc>
              <a:spcBef>
                <a:spcPts val="1600"/>
              </a:spcBef>
              <a:spcAft>
                <a:spcPts val="1600"/>
              </a:spcAft>
              <a:buNone/>
            </a:pPr>
            <a:r>
              <a:t/>
            </a:r>
            <a:endParaRPr sz="1900">
              <a:solidFill>
                <a:srgbClr val="FFFFFF"/>
              </a:solidFill>
            </a:endParaRPr>
          </a:p>
        </p:txBody>
      </p:sp>
      <p:pic>
        <p:nvPicPr>
          <p:cNvPr id="57" name="Google Shape;57;p13"/>
          <p:cNvPicPr preferRelativeResize="0"/>
          <p:nvPr/>
        </p:nvPicPr>
        <p:blipFill>
          <a:blip r:embed="rId5">
            <a:alphaModFix/>
          </a:blip>
          <a:stretch>
            <a:fillRect/>
          </a:stretch>
        </p:blipFill>
        <p:spPr>
          <a:xfrm>
            <a:off x="4812325" y="-152400"/>
            <a:ext cx="4331676" cy="529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Pyrmont Brewery in 1880 (Felmingham)</a:t>
            </a:r>
            <a:endParaRPr/>
          </a:p>
        </p:txBody>
      </p:sp>
      <p:sp>
        <p:nvSpPr>
          <p:cNvPr id="119" name="Google Shape;119;p22"/>
          <p:cNvSpPr txBox="1"/>
          <p:nvPr>
            <p:ph idx="1" type="body"/>
          </p:nvPr>
        </p:nvSpPr>
        <p:spPr>
          <a:xfrm>
            <a:off x="311700" y="1152475"/>
            <a:ext cx="8520600" cy="3990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600">
                <a:solidFill>
                  <a:schemeClr val="dk1"/>
                </a:solidFill>
              </a:rPr>
              <a:t>Sydney Morning Herald write up was “the beer sent out being light, sound, and refreshingly bitter. Every effort is made to assimilate this beer to the pale ale produced by Allsopp and Bass”</a:t>
            </a:r>
            <a:endParaRPr sz="2600">
              <a:solidFill>
                <a:schemeClr val="dk1"/>
              </a:solidFill>
            </a:endParaRPr>
          </a:p>
          <a:p>
            <a:pPr indent="0" lvl="0" marL="0" rtl="0" algn="l">
              <a:spcBef>
                <a:spcPts val="1600"/>
              </a:spcBef>
              <a:spcAft>
                <a:spcPts val="0"/>
              </a:spcAft>
              <a:buNone/>
            </a:pPr>
            <a:r>
              <a:rPr lang="en" sz="2600">
                <a:solidFill>
                  <a:schemeClr val="dk1"/>
                </a:solidFill>
              </a:rPr>
              <a:t>Samuel Allsopp and Bass is English beer</a:t>
            </a:r>
            <a:endParaRPr sz="2600">
              <a:solidFill>
                <a:schemeClr val="dk1"/>
              </a:solidFill>
            </a:endParaRPr>
          </a:p>
          <a:p>
            <a:pPr indent="0" lvl="0" marL="0" rtl="0" algn="l">
              <a:spcBef>
                <a:spcPts val="1600"/>
              </a:spcBef>
              <a:spcAft>
                <a:spcPts val="0"/>
              </a:spcAft>
              <a:buNone/>
            </a:pPr>
            <a:r>
              <a:rPr lang="en" sz="2600">
                <a:solidFill>
                  <a:schemeClr val="dk1"/>
                </a:solidFill>
              </a:rPr>
              <a:t>So same as today, the Pyrmont Brewery                       also brewed English ales back then too</a:t>
            </a:r>
            <a:endParaRPr sz="2600">
              <a:solidFill>
                <a:schemeClr val="dk1"/>
              </a:solidFill>
            </a:endParaRPr>
          </a:p>
          <a:p>
            <a:pPr indent="0" lvl="0" marL="0" rtl="0" algn="l">
              <a:spcBef>
                <a:spcPts val="1600"/>
              </a:spcBef>
              <a:spcAft>
                <a:spcPts val="1600"/>
              </a:spcAft>
              <a:buNone/>
            </a:pPr>
            <a:r>
              <a:t/>
            </a:r>
            <a:endParaRPr sz="2600">
              <a:solidFill>
                <a:schemeClr val="dk1"/>
              </a:solidFill>
            </a:endParaRPr>
          </a:p>
        </p:txBody>
      </p:sp>
      <p:pic>
        <p:nvPicPr>
          <p:cNvPr id="120" name="Google Shape;120;p22"/>
          <p:cNvPicPr preferRelativeResize="0"/>
          <p:nvPr/>
        </p:nvPicPr>
        <p:blipFill rotWithShape="1">
          <a:blip r:embed="rId3">
            <a:alphaModFix/>
          </a:blip>
          <a:srcRect b="52741" l="0" r="19903" t="0"/>
          <a:stretch/>
        </p:blipFill>
        <p:spPr>
          <a:xfrm>
            <a:off x="6472525" y="2796200"/>
            <a:ext cx="2671475" cy="2347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373375"/>
            <a:ext cx="8520600" cy="779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But, eh oh...</a:t>
            </a:r>
            <a:r>
              <a:rPr lang="en"/>
              <a:t> </a:t>
            </a:r>
            <a:r>
              <a:rPr i="1" lang="en"/>
              <a:t>Beer Excise </a:t>
            </a:r>
            <a:r>
              <a:rPr i="1" lang="en"/>
              <a:t>Tariff act 1901</a:t>
            </a:r>
            <a:endParaRPr i="1"/>
          </a:p>
        </p:txBody>
      </p:sp>
      <p:sp>
        <p:nvSpPr>
          <p:cNvPr id="126" name="Google Shape;126;p23"/>
          <p:cNvSpPr txBox="1"/>
          <p:nvPr>
            <p:ph idx="1" type="body"/>
          </p:nvPr>
        </p:nvSpPr>
        <p:spPr>
          <a:xfrm>
            <a:off x="311700" y="1152475"/>
            <a:ext cx="8520600" cy="3990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chemeClr val="dk1"/>
                </a:solidFill>
              </a:rPr>
              <a:t>Whilst introducing beer helped quash the rum rebellion, this act of parliament made Pyrmont Brewery unsustainable - well, and kind of illegal</a:t>
            </a:r>
            <a:endParaRPr sz="2900">
              <a:solidFill>
                <a:schemeClr val="dk1"/>
              </a:solidFill>
            </a:endParaRPr>
          </a:p>
          <a:p>
            <a:pPr indent="0" lvl="0" marL="0" rtl="0" algn="l">
              <a:spcBef>
                <a:spcPts val="1600"/>
              </a:spcBef>
              <a:spcAft>
                <a:spcPts val="0"/>
              </a:spcAft>
              <a:buNone/>
            </a:pPr>
            <a:r>
              <a:rPr b="1" lang="en" sz="2900">
                <a:solidFill>
                  <a:schemeClr val="dk1"/>
                </a:solidFill>
              </a:rPr>
              <a:t>17 local Sydney breweries - including two local </a:t>
            </a:r>
            <a:r>
              <a:rPr b="1" lang="en" sz="2900">
                <a:solidFill>
                  <a:schemeClr val="dk1"/>
                </a:solidFill>
              </a:rPr>
              <a:t>Ultimo</a:t>
            </a:r>
            <a:r>
              <a:rPr b="1" lang="en" sz="2900">
                <a:solidFill>
                  <a:schemeClr val="dk1"/>
                </a:solidFill>
              </a:rPr>
              <a:t> breweries were lost forever! 😢</a:t>
            </a:r>
            <a:endParaRPr b="1" sz="2900">
              <a:solidFill>
                <a:schemeClr val="dk1"/>
              </a:solidFill>
            </a:endParaRPr>
          </a:p>
          <a:p>
            <a:pPr indent="0" lvl="0" marL="0" rtl="0" algn="l">
              <a:spcBef>
                <a:spcPts val="1600"/>
              </a:spcBef>
              <a:spcAft>
                <a:spcPts val="1600"/>
              </a:spcAft>
              <a:buNone/>
            </a:pPr>
            <a:r>
              <a:rPr lang="en" sz="1900">
                <a:solidFill>
                  <a:schemeClr val="dk1"/>
                </a:solidFill>
              </a:rPr>
              <a:t>[</a:t>
            </a:r>
            <a:r>
              <a:rPr lang="en" sz="1900">
                <a:solidFill>
                  <a:schemeClr val="hlink"/>
                </a:solidFill>
                <a:uFill>
                  <a:noFill/>
                </a:uFill>
                <a:hlinkClick r:id="rId3"/>
              </a:rPr>
              <a:t>Transformations: Ecology of Pyrmont peninsula 1788 - 2008</a:t>
            </a:r>
            <a:r>
              <a:rPr lang="en" sz="1900">
                <a:solidFill>
                  <a:schemeClr val="dk1"/>
                </a:solidFill>
              </a:rPr>
              <a:t> cites Tooth and Co Brewery Sydney for this insight]</a:t>
            </a:r>
            <a:endParaRPr sz="29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Other alcohol production </a:t>
            </a:r>
            <a:r>
              <a:rPr i="1" lang="en"/>
              <a:t>in</a:t>
            </a:r>
            <a:r>
              <a:rPr lang="en"/>
              <a:t> Pyrmont since 1900</a:t>
            </a:r>
            <a:endParaRPr/>
          </a:p>
          <a:p>
            <a:pPr indent="0" lvl="0" marL="0" rtl="0" algn="l">
              <a:spcBef>
                <a:spcPts val="0"/>
              </a:spcBef>
              <a:spcAft>
                <a:spcPts val="0"/>
              </a:spcAft>
              <a:buNone/>
            </a:pPr>
            <a:r>
              <a:t/>
            </a:r>
            <a:endParaRPr/>
          </a:p>
        </p:txBody>
      </p:sp>
      <p:sp>
        <p:nvSpPr>
          <p:cNvPr id="132" name="Google Shape;132;p24"/>
          <p:cNvSpPr txBox="1"/>
          <p:nvPr>
            <p:ph idx="1" type="body"/>
          </p:nvPr>
        </p:nvSpPr>
        <p:spPr>
          <a:xfrm>
            <a:off x="311700" y="863550"/>
            <a:ext cx="6546000" cy="42798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800">
                <a:solidFill>
                  <a:srgbClr val="FFFFFF"/>
                </a:solidFill>
              </a:rPr>
              <a:t>The Colonial Sugar Refining Company (Jackson’s Landing) distilled ind. spirit methylated alcohol, also small batch ‘Inner Circle’ rum made from molasses coming from Fiji and Queensland</a:t>
            </a:r>
            <a:endParaRPr sz="2800">
              <a:solidFill>
                <a:srgbClr val="FFFFFF"/>
              </a:solidFill>
            </a:endParaRPr>
          </a:p>
          <a:p>
            <a:pPr indent="0" lvl="0" marL="0" rtl="0" algn="l">
              <a:spcBef>
                <a:spcPts val="1600"/>
              </a:spcBef>
              <a:spcAft>
                <a:spcPts val="0"/>
              </a:spcAft>
              <a:buNone/>
            </a:pPr>
            <a:r>
              <a:rPr lang="en" sz="2800">
                <a:solidFill>
                  <a:srgbClr val="FFFFFF"/>
                </a:solidFill>
              </a:rPr>
              <a:t>CSR rum became Bundaberg, ‘Inner Circle’ was still blended in Fiji ~ 2003</a:t>
            </a:r>
            <a:endParaRPr sz="2800">
              <a:solidFill>
                <a:srgbClr val="FFFFFF"/>
              </a:solidFill>
            </a:endParaRPr>
          </a:p>
          <a:p>
            <a:pPr indent="0" lvl="0" marL="0" rtl="0" algn="l">
              <a:spcBef>
                <a:spcPts val="1600"/>
              </a:spcBef>
              <a:spcAft>
                <a:spcPts val="1600"/>
              </a:spcAft>
              <a:buNone/>
            </a:pPr>
            <a:r>
              <a:rPr lang="en" sz="1900">
                <a:solidFill>
                  <a:srgbClr val="FFFFFF"/>
                </a:solidFill>
              </a:rPr>
              <a:t>Not entirely sure how/why it was bottled in NZ though</a:t>
            </a:r>
            <a:endParaRPr sz="1900">
              <a:solidFill>
                <a:srgbClr val="FFFFFF"/>
              </a:solidFill>
            </a:endParaRPr>
          </a:p>
        </p:txBody>
      </p:sp>
      <p:pic>
        <p:nvPicPr>
          <p:cNvPr id="133" name="Google Shape;133;p24"/>
          <p:cNvPicPr preferRelativeResize="0"/>
          <p:nvPr/>
        </p:nvPicPr>
        <p:blipFill rotWithShape="1">
          <a:blip r:embed="rId3">
            <a:alphaModFix/>
          </a:blip>
          <a:srcRect b="1640" l="0" r="0" t="1871"/>
          <a:stretch/>
        </p:blipFill>
        <p:spPr>
          <a:xfrm>
            <a:off x="6667749" y="1727100"/>
            <a:ext cx="2476250"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292625"/>
            <a:ext cx="8520600" cy="570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What about the </a:t>
            </a:r>
            <a:r>
              <a:rPr lang="en"/>
              <a:t>traditional custodians of </a:t>
            </a:r>
            <a:r>
              <a:rPr lang="en"/>
              <a:t>Pirrama?</a:t>
            </a:r>
            <a:endParaRPr/>
          </a:p>
          <a:p>
            <a:pPr indent="0" lvl="0" marL="0" rtl="0" algn="l">
              <a:spcBef>
                <a:spcPts val="0"/>
              </a:spcBef>
              <a:spcAft>
                <a:spcPts val="0"/>
              </a:spcAft>
              <a:buNone/>
            </a:pPr>
            <a:r>
              <a:t/>
            </a:r>
            <a:endParaRPr/>
          </a:p>
        </p:txBody>
      </p:sp>
      <p:sp>
        <p:nvSpPr>
          <p:cNvPr id="139" name="Google Shape;139;p25"/>
          <p:cNvSpPr txBox="1"/>
          <p:nvPr>
            <p:ph idx="1" type="body"/>
          </p:nvPr>
        </p:nvSpPr>
        <p:spPr>
          <a:xfrm>
            <a:off x="311700" y="863550"/>
            <a:ext cx="7493700" cy="42798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800">
                <a:solidFill>
                  <a:srgbClr val="FFFFFF"/>
                </a:solidFill>
              </a:rPr>
              <a:t>There is evidence that Aboriginal people were well aware of fermentation processes to make beverages</a:t>
            </a:r>
            <a:endParaRPr sz="2800">
              <a:solidFill>
                <a:srgbClr val="FFFFFF"/>
              </a:solidFill>
            </a:endParaRPr>
          </a:p>
          <a:p>
            <a:pPr indent="0" lvl="0" marL="0" rtl="0" algn="l">
              <a:spcBef>
                <a:spcPts val="1600"/>
              </a:spcBef>
              <a:spcAft>
                <a:spcPts val="1600"/>
              </a:spcAft>
              <a:buNone/>
            </a:pPr>
            <a:r>
              <a:rPr lang="en" sz="2800">
                <a:solidFill>
                  <a:srgbClr val="FFFFFF"/>
                </a:solidFill>
              </a:rPr>
              <a:t>But the Eucalyptus described in the process only grows cooler places. e.g. Tasmanian ‘Cider trees’ - it seems then less likely that alcohol was actually made in the local Pirrama / Gadigal territory before European settlement</a:t>
            </a:r>
            <a:endParaRPr sz="2800">
              <a:solidFill>
                <a:srgbClr val="FFFFFF"/>
              </a:solidFill>
            </a:endParaRPr>
          </a:p>
        </p:txBody>
      </p:sp>
      <p:pic>
        <p:nvPicPr>
          <p:cNvPr id="140" name="Google Shape;140;p25"/>
          <p:cNvPicPr preferRelativeResize="0"/>
          <p:nvPr/>
        </p:nvPicPr>
        <p:blipFill>
          <a:blip r:embed="rId3">
            <a:alphaModFix/>
          </a:blip>
          <a:stretch>
            <a:fillRect/>
          </a:stretch>
        </p:blipFill>
        <p:spPr>
          <a:xfrm>
            <a:off x="7559625" y="2100415"/>
            <a:ext cx="1584374" cy="1806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Modern beer </a:t>
            </a:r>
            <a:r>
              <a:rPr lang="en"/>
              <a:t>brewing today in Gadigal </a:t>
            </a:r>
            <a:r>
              <a:rPr lang="en"/>
              <a:t>territory </a:t>
            </a:r>
            <a:endParaRPr/>
          </a:p>
          <a:p>
            <a:pPr indent="0" lvl="0" marL="0" rtl="0" algn="l">
              <a:spcBef>
                <a:spcPts val="0"/>
              </a:spcBef>
              <a:spcAft>
                <a:spcPts val="0"/>
              </a:spcAft>
              <a:buNone/>
            </a:pPr>
            <a:r>
              <a:t/>
            </a:r>
            <a:endParaRPr/>
          </a:p>
        </p:txBody>
      </p:sp>
      <p:pic>
        <p:nvPicPr>
          <p:cNvPr id="146" name="Google Shape;146;p26"/>
          <p:cNvPicPr preferRelativeResize="0"/>
          <p:nvPr/>
        </p:nvPicPr>
        <p:blipFill>
          <a:blip r:embed="rId3">
            <a:alphaModFix/>
          </a:blip>
          <a:stretch>
            <a:fillRect/>
          </a:stretch>
        </p:blipFill>
        <p:spPr>
          <a:xfrm>
            <a:off x="3581674" y="916375"/>
            <a:ext cx="5562326" cy="4227123"/>
          </a:xfrm>
          <a:prstGeom prst="rect">
            <a:avLst/>
          </a:prstGeom>
          <a:noFill/>
          <a:ln>
            <a:noFill/>
          </a:ln>
        </p:spPr>
      </p:pic>
      <p:sp>
        <p:nvSpPr>
          <p:cNvPr id="147" name="Google Shape;147;p26"/>
          <p:cNvSpPr/>
          <p:nvPr/>
        </p:nvSpPr>
        <p:spPr>
          <a:xfrm>
            <a:off x="3473525" y="844100"/>
            <a:ext cx="2611225" cy="2659800"/>
          </a:xfrm>
          <a:prstGeom prst="flowChartProcess">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6"/>
          <p:cNvSpPr txBox="1"/>
          <p:nvPr>
            <p:ph idx="1" type="body"/>
          </p:nvPr>
        </p:nvSpPr>
        <p:spPr>
          <a:xfrm>
            <a:off x="319775" y="899575"/>
            <a:ext cx="58893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000">
                <a:solidFill>
                  <a:srgbClr val="FFFFFF"/>
                </a:solidFill>
              </a:rPr>
              <a:t>Obviously the </a:t>
            </a:r>
            <a:r>
              <a:rPr b="1" lang="en" sz="2000">
                <a:solidFill>
                  <a:srgbClr val="FFFFFF"/>
                </a:solidFill>
              </a:rPr>
              <a:t>Lord Nelson</a:t>
            </a:r>
            <a:r>
              <a:rPr lang="en" sz="2000">
                <a:solidFill>
                  <a:srgbClr val="FFFFFF"/>
                </a:solidFill>
              </a:rPr>
              <a:t> (</a:t>
            </a:r>
            <a:r>
              <a:rPr lang="en" sz="2000">
                <a:solidFill>
                  <a:srgbClr val="FFFFFF"/>
                </a:solidFill>
              </a:rPr>
              <a:t>Rocks</a:t>
            </a:r>
            <a:r>
              <a:rPr lang="en" sz="2000">
                <a:solidFill>
                  <a:srgbClr val="FFFFFF"/>
                </a:solidFill>
              </a:rPr>
              <a:t>) needs </a:t>
            </a:r>
            <a:br>
              <a:rPr lang="en" sz="2000">
                <a:solidFill>
                  <a:srgbClr val="FFFFFF"/>
                </a:solidFill>
              </a:rPr>
            </a:br>
            <a:r>
              <a:rPr lang="en" sz="2000">
                <a:solidFill>
                  <a:srgbClr val="FFFFFF"/>
                </a:solidFill>
              </a:rPr>
              <a:t>a </a:t>
            </a:r>
            <a:r>
              <a:rPr lang="en" sz="2000">
                <a:solidFill>
                  <a:srgbClr val="FFFFFF"/>
                </a:solidFill>
              </a:rPr>
              <a:t>honorary</a:t>
            </a:r>
            <a:r>
              <a:rPr lang="en" sz="2000">
                <a:solidFill>
                  <a:srgbClr val="FFFFFF"/>
                </a:solidFill>
              </a:rPr>
              <a:t> mention, on-site </a:t>
            </a:r>
            <a:r>
              <a:rPr lang="en" sz="2000">
                <a:solidFill>
                  <a:schemeClr val="dk1"/>
                </a:solidFill>
              </a:rPr>
              <a:t>brewing </a:t>
            </a:r>
            <a:r>
              <a:rPr lang="en" sz="2000">
                <a:solidFill>
                  <a:srgbClr val="FFFFFF"/>
                </a:solidFill>
              </a:rPr>
              <a:t>since 1986</a:t>
            </a:r>
            <a:endParaRPr sz="2000">
              <a:solidFill>
                <a:srgbClr val="FFFFFF"/>
              </a:solidFill>
            </a:endParaRPr>
          </a:p>
          <a:p>
            <a:pPr indent="0" lvl="0" marL="0" rtl="0" algn="l">
              <a:spcBef>
                <a:spcPts val="1600"/>
              </a:spcBef>
              <a:spcAft>
                <a:spcPts val="1600"/>
              </a:spcAft>
              <a:buNone/>
            </a:pPr>
            <a:r>
              <a:rPr lang="en" sz="2000">
                <a:solidFill>
                  <a:srgbClr val="FFFFFF"/>
                </a:solidFill>
              </a:rPr>
              <a:t>+ fair number of newer breweries in order </a:t>
            </a:r>
            <a:br>
              <a:rPr lang="en" sz="2000">
                <a:solidFill>
                  <a:srgbClr val="FFFFFF"/>
                </a:solidFill>
              </a:rPr>
            </a:br>
            <a:r>
              <a:rPr lang="en" sz="2000">
                <a:solidFill>
                  <a:srgbClr val="FFFFFF"/>
                </a:solidFill>
              </a:rPr>
              <a:t>of distance from Pyrmont… </a:t>
            </a:r>
            <a:br>
              <a:rPr lang="en" sz="2000">
                <a:solidFill>
                  <a:srgbClr val="FFFFFF"/>
                </a:solidFill>
              </a:rPr>
            </a:br>
            <a:r>
              <a:rPr b="1" lang="en" sz="2000">
                <a:solidFill>
                  <a:srgbClr val="FFFFFF"/>
                </a:solidFill>
              </a:rPr>
              <a:t>All Hands</a:t>
            </a:r>
            <a:r>
              <a:rPr lang="en" sz="2000">
                <a:solidFill>
                  <a:srgbClr val="FFFFFF"/>
                </a:solidFill>
              </a:rPr>
              <a:t> (Darling Harbour), </a:t>
            </a:r>
            <a:r>
              <a:rPr b="1" lang="en" sz="2000">
                <a:solidFill>
                  <a:srgbClr val="FFFFFF"/>
                </a:solidFill>
              </a:rPr>
              <a:t>Staves</a:t>
            </a:r>
            <a:r>
              <a:rPr lang="en" sz="2000">
                <a:solidFill>
                  <a:srgbClr val="FFFFFF"/>
                </a:solidFill>
              </a:rPr>
              <a:t> (Broadway), </a:t>
            </a:r>
            <a:br>
              <a:rPr lang="en" sz="2000">
                <a:solidFill>
                  <a:srgbClr val="FFFFFF"/>
                </a:solidFill>
              </a:rPr>
            </a:br>
            <a:r>
              <a:rPr b="1" lang="en" sz="2000">
                <a:solidFill>
                  <a:srgbClr val="FFFFFF"/>
                </a:solidFill>
              </a:rPr>
              <a:t>Redline</a:t>
            </a:r>
            <a:r>
              <a:rPr lang="en" sz="2000">
                <a:solidFill>
                  <a:srgbClr val="FFFFFF"/>
                </a:solidFill>
              </a:rPr>
              <a:t> (Tramsheds), </a:t>
            </a:r>
            <a:br>
              <a:rPr lang="en" sz="2000">
                <a:solidFill>
                  <a:srgbClr val="FFFFFF"/>
                </a:solidFill>
              </a:rPr>
            </a:br>
            <a:r>
              <a:rPr b="1" lang="en" sz="2000">
                <a:solidFill>
                  <a:srgbClr val="FFFFFF"/>
                </a:solidFill>
              </a:rPr>
              <a:t>Wayward</a:t>
            </a:r>
            <a:r>
              <a:rPr lang="en" sz="2000">
                <a:solidFill>
                  <a:srgbClr val="FFFFFF"/>
                </a:solidFill>
              </a:rPr>
              <a:t> and </a:t>
            </a:r>
            <a:br>
              <a:rPr lang="en" sz="2000">
                <a:solidFill>
                  <a:srgbClr val="FFFFFF"/>
                </a:solidFill>
              </a:rPr>
            </a:br>
            <a:r>
              <a:rPr b="1" lang="en" sz="2000">
                <a:solidFill>
                  <a:srgbClr val="FFFFFF"/>
                </a:solidFill>
              </a:rPr>
              <a:t>Malt Shovel</a:t>
            </a:r>
            <a:r>
              <a:rPr lang="en" sz="2000">
                <a:solidFill>
                  <a:srgbClr val="FFFFFF"/>
                </a:solidFill>
              </a:rPr>
              <a:t> (Camperdown),</a:t>
            </a:r>
            <a:br>
              <a:rPr lang="en" sz="2000">
                <a:solidFill>
                  <a:srgbClr val="FFFFFF"/>
                </a:solidFill>
              </a:rPr>
            </a:br>
            <a:r>
              <a:rPr b="1" lang="en" sz="2000">
                <a:solidFill>
                  <a:srgbClr val="FFFFFF"/>
                </a:solidFill>
              </a:rPr>
              <a:t>The</a:t>
            </a:r>
            <a:r>
              <a:rPr lang="en" sz="2000">
                <a:solidFill>
                  <a:srgbClr val="FFFFFF"/>
                </a:solidFill>
              </a:rPr>
              <a:t> </a:t>
            </a:r>
            <a:r>
              <a:rPr b="1" lang="en" sz="2000">
                <a:solidFill>
                  <a:srgbClr val="FFFFFF"/>
                </a:solidFill>
              </a:rPr>
              <a:t>Surry Hills</a:t>
            </a:r>
            <a:r>
              <a:rPr lang="en" sz="2000">
                <a:solidFill>
                  <a:srgbClr val="FFFFFF"/>
                </a:solidFill>
              </a:rPr>
              <a:t> and </a:t>
            </a:r>
            <a:br>
              <a:rPr lang="en" sz="2000">
                <a:solidFill>
                  <a:srgbClr val="FFFFFF"/>
                </a:solidFill>
              </a:rPr>
            </a:br>
            <a:r>
              <a:rPr b="1" lang="en" sz="2000">
                <a:solidFill>
                  <a:srgbClr val="FFFFFF"/>
                </a:solidFill>
              </a:rPr>
              <a:t>Redoak</a:t>
            </a:r>
            <a:endParaRPr b="1" sz="2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b="1" lang="en"/>
              <a:t>Challenges</a:t>
            </a:r>
            <a:r>
              <a:rPr lang="en"/>
              <a:t> of brewing in 1790s vs how it is today</a:t>
            </a:r>
            <a:endParaRPr/>
          </a:p>
          <a:p>
            <a:pPr indent="0" lvl="0" marL="0" rtl="0" algn="l">
              <a:spcBef>
                <a:spcPts val="0"/>
              </a:spcBef>
              <a:spcAft>
                <a:spcPts val="0"/>
              </a:spcAft>
              <a:buNone/>
            </a:pPr>
            <a:r>
              <a:t/>
            </a:r>
            <a:endParaRPr/>
          </a:p>
        </p:txBody>
      </p:sp>
      <p:sp>
        <p:nvSpPr>
          <p:cNvPr id="154" name="Google Shape;154;p27"/>
          <p:cNvSpPr txBox="1"/>
          <p:nvPr>
            <p:ph idx="1" type="body"/>
          </p:nvPr>
        </p:nvSpPr>
        <p:spPr>
          <a:xfrm>
            <a:off x="663150" y="923875"/>
            <a:ext cx="8169300" cy="38733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#1 Finding fresh Grain </a:t>
            </a:r>
            <a:r>
              <a:rPr lang="en" sz="2400">
                <a:solidFill>
                  <a:srgbClr val="FFFFFF"/>
                </a:solidFill>
              </a:rPr>
              <a:t>(grow and malt some barley)</a:t>
            </a:r>
            <a:r>
              <a:rPr lang="en" sz="2900">
                <a:solidFill>
                  <a:srgbClr val="FFFFFF"/>
                </a:solidFill>
              </a:rPr>
              <a:t> </a:t>
            </a:r>
            <a:br>
              <a:rPr lang="en" sz="2900">
                <a:solidFill>
                  <a:srgbClr val="FFFFFF"/>
                </a:solidFill>
              </a:rPr>
            </a:br>
            <a:r>
              <a:rPr lang="en" sz="2900">
                <a:solidFill>
                  <a:srgbClr val="FFFFFF"/>
                </a:solidFill>
              </a:rPr>
              <a:t>#2 Mill and Mash it</a:t>
            </a:r>
            <a:r>
              <a:rPr lang="en" sz="2900">
                <a:solidFill>
                  <a:srgbClr val="FFFFFF"/>
                </a:solidFill>
              </a:rPr>
              <a:t> </a:t>
            </a:r>
            <a:r>
              <a:rPr lang="en" sz="2400">
                <a:solidFill>
                  <a:srgbClr val="FFFFFF"/>
                </a:solidFill>
              </a:rPr>
              <a:t>(convert starches to sugar)</a:t>
            </a:r>
            <a:br>
              <a:rPr lang="en" sz="2900">
                <a:solidFill>
                  <a:srgbClr val="FFFFFF"/>
                </a:solidFill>
              </a:rPr>
            </a:br>
            <a:r>
              <a:rPr lang="en" sz="2900">
                <a:solidFill>
                  <a:srgbClr val="FFFFFF"/>
                </a:solidFill>
              </a:rPr>
              <a:t>#</a:t>
            </a:r>
            <a:r>
              <a:rPr lang="en" sz="2900">
                <a:solidFill>
                  <a:srgbClr val="FFFFFF"/>
                </a:solidFill>
              </a:rPr>
              <a:t>3 Lauter</a:t>
            </a:r>
            <a:r>
              <a:rPr lang="en" sz="2900">
                <a:solidFill>
                  <a:srgbClr val="FFFFFF"/>
                </a:solidFill>
              </a:rPr>
              <a:t> </a:t>
            </a:r>
            <a:r>
              <a:rPr lang="en" sz="2400">
                <a:solidFill>
                  <a:srgbClr val="FFFFFF"/>
                </a:solidFill>
              </a:rPr>
              <a:t>(remove grain/sparge to get wort)</a:t>
            </a:r>
            <a:br>
              <a:rPr lang="en" sz="2900">
                <a:solidFill>
                  <a:srgbClr val="FFFFFF"/>
                </a:solidFill>
              </a:rPr>
            </a:br>
            <a:r>
              <a:rPr lang="en" sz="2900">
                <a:solidFill>
                  <a:srgbClr val="FFFFFF"/>
                </a:solidFill>
              </a:rPr>
              <a:t>#4 </a:t>
            </a:r>
            <a:r>
              <a:rPr lang="en" sz="2900">
                <a:solidFill>
                  <a:srgbClr val="FFFFFF"/>
                </a:solidFill>
              </a:rPr>
              <a:t>Boil</a:t>
            </a:r>
            <a:r>
              <a:rPr lang="en" sz="2900">
                <a:solidFill>
                  <a:srgbClr val="FFFFFF"/>
                </a:solidFill>
              </a:rPr>
              <a:t> wort with hops </a:t>
            </a:r>
            <a:r>
              <a:rPr lang="en" sz="2400">
                <a:solidFill>
                  <a:srgbClr val="FFFFFF"/>
                </a:solidFill>
              </a:rPr>
              <a:t>(kill enzymes, hops add flavour)</a:t>
            </a:r>
            <a:br>
              <a:rPr lang="en" sz="2900">
                <a:solidFill>
                  <a:srgbClr val="FFFFFF"/>
                </a:solidFill>
              </a:rPr>
            </a:br>
            <a:r>
              <a:rPr lang="en" sz="2900">
                <a:solidFill>
                  <a:srgbClr val="FFFFFF"/>
                </a:solidFill>
              </a:rPr>
              <a:t>#5 </a:t>
            </a:r>
            <a:r>
              <a:rPr lang="en" sz="2900">
                <a:solidFill>
                  <a:srgbClr val="FFFFFF"/>
                </a:solidFill>
              </a:rPr>
              <a:t>Ferment with yeast</a:t>
            </a:r>
            <a:r>
              <a:rPr lang="en" sz="2900">
                <a:solidFill>
                  <a:srgbClr val="FFFFFF"/>
                </a:solidFill>
              </a:rPr>
              <a:t> </a:t>
            </a:r>
            <a:r>
              <a:rPr lang="en" sz="2400">
                <a:solidFill>
                  <a:srgbClr val="FFFFFF"/>
                </a:solidFill>
              </a:rPr>
              <a:t>(= ethanol alcohol + CO</a:t>
            </a:r>
            <a:r>
              <a:rPr baseline="-25000" lang="en" sz="2400">
                <a:solidFill>
                  <a:srgbClr val="FFFFFF"/>
                </a:solidFill>
              </a:rPr>
              <a:t>2</a:t>
            </a:r>
            <a:r>
              <a:rPr lang="en" sz="2400">
                <a:solidFill>
                  <a:srgbClr val="FFFFFF"/>
                </a:solidFill>
              </a:rPr>
              <a:t>)</a:t>
            </a:r>
            <a:br>
              <a:rPr lang="en" sz="2900">
                <a:solidFill>
                  <a:srgbClr val="FFFFFF"/>
                </a:solidFill>
              </a:rPr>
            </a:br>
            <a:r>
              <a:rPr lang="en" sz="2900">
                <a:solidFill>
                  <a:srgbClr val="FFFFFF"/>
                </a:solidFill>
              </a:rPr>
              <a:t>#6 </a:t>
            </a:r>
            <a:r>
              <a:rPr lang="en" sz="2900">
                <a:solidFill>
                  <a:srgbClr val="FFFFFF"/>
                </a:solidFill>
              </a:rPr>
              <a:t>Store for a bit without drinking it</a:t>
            </a:r>
            <a:endParaRPr sz="2900">
              <a:solidFill>
                <a:srgbClr val="FFFFFF"/>
              </a:solidFill>
            </a:endParaRPr>
          </a:p>
          <a:p>
            <a:pPr indent="0" lvl="0" marL="0" rtl="0" algn="l">
              <a:spcBef>
                <a:spcPts val="1600"/>
              </a:spcBef>
              <a:spcAft>
                <a:spcPts val="0"/>
              </a:spcAft>
              <a:buNone/>
            </a:pPr>
            <a:r>
              <a:rPr lang="en" sz="2900">
                <a:solidFill>
                  <a:srgbClr val="FFFFFF"/>
                </a:solidFill>
              </a:rPr>
              <a:t>Modern beer just the same but a little more tech!</a:t>
            </a:r>
            <a:endParaRPr sz="2900">
              <a:solidFill>
                <a:srgbClr val="FFFFFF"/>
              </a:solidFill>
            </a:endParaRPr>
          </a:p>
          <a:p>
            <a:pPr indent="0" lvl="0" marL="0" rtl="0" algn="l">
              <a:spcBef>
                <a:spcPts val="1600"/>
              </a:spcBef>
              <a:spcAft>
                <a:spcPts val="0"/>
              </a:spcAft>
              <a:buNone/>
            </a:pPr>
            <a:r>
              <a:t/>
            </a:r>
            <a:endParaRPr sz="2900">
              <a:solidFill>
                <a:srgbClr val="FFFFFF"/>
              </a:solidFill>
            </a:endParaRPr>
          </a:p>
          <a:p>
            <a:pPr indent="0" lvl="0" marL="0" rtl="0" algn="l">
              <a:spcBef>
                <a:spcPts val="1600"/>
              </a:spcBef>
              <a:spcAft>
                <a:spcPts val="1600"/>
              </a:spcAft>
              <a:buNone/>
            </a:pPr>
            <a:r>
              <a:rPr lang="en" sz="2900">
                <a:solidFill>
                  <a:srgbClr val="FFFFFF"/>
                </a:solidFill>
              </a:rPr>
              <a:t>       </a:t>
            </a:r>
            <a:endParaRPr sz="29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Challenge #1 - Finding some fresh Grain</a:t>
            </a:r>
            <a:endParaRPr/>
          </a:p>
        </p:txBody>
      </p:sp>
      <p:sp>
        <p:nvSpPr>
          <p:cNvPr id="160" name="Google Shape;160;p28"/>
          <p:cNvSpPr txBox="1"/>
          <p:nvPr>
            <p:ph idx="1" type="body"/>
          </p:nvPr>
        </p:nvSpPr>
        <p:spPr>
          <a:xfrm>
            <a:off x="663150" y="923875"/>
            <a:ext cx="8169300" cy="38415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Easy today but you do still need quite a lot!</a:t>
            </a:r>
            <a:endParaRPr sz="2900">
              <a:solidFill>
                <a:srgbClr val="FFFFFF"/>
              </a:solidFill>
            </a:endParaRPr>
          </a:p>
          <a:p>
            <a:pPr indent="0" lvl="0" marL="0" rtl="0" algn="l">
              <a:spcBef>
                <a:spcPts val="1600"/>
              </a:spcBef>
              <a:spcAft>
                <a:spcPts val="0"/>
              </a:spcAft>
              <a:buNone/>
            </a:pPr>
            <a:r>
              <a:rPr lang="en" sz="2900">
                <a:solidFill>
                  <a:srgbClr val="FFFFFF"/>
                </a:solidFill>
              </a:rPr>
              <a:t>A typical 50L </a:t>
            </a:r>
            <a:br>
              <a:rPr lang="en" sz="2900">
                <a:solidFill>
                  <a:srgbClr val="FFFFFF"/>
                </a:solidFill>
              </a:rPr>
            </a:br>
            <a:r>
              <a:rPr lang="en" sz="2900">
                <a:solidFill>
                  <a:srgbClr val="FFFFFF"/>
                </a:solidFill>
              </a:rPr>
              <a:t>Commercial keg ~ 12kg</a:t>
            </a:r>
            <a:br>
              <a:rPr lang="en" sz="2500">
                <a:solidFill>
                  <a:srgbClr val="FFFFFF"/>
                </a:solidFill>
              </a:rPr>
            </a:br>
            <a:r>
              <a:rPr lang="en" sz="2900">
                <a:solidFill>
                  <a:srgbClr val="FFFFFF"/>
                </a:solidFill>
              </a:rPr>
              <a:t>Consider </a:t>
            </a:r>
            <a:r>
              <a:rPr lang="en" sz="2900">
                <a:solidFill>
                  <a:srgbClr val="FFFFFF"/>
                </a:solidFill>
              </a:rPr>
              <a:t>that amount in</a:t>
            </a:r>
            <a:br>
              <a:rPr lang="en" sz="2900">
                <a:solidFill>
                  <a:srgbClr val="FFFFFF"/>
                </a:solidFill>
              </a:rPr>
            </a:br>
            <a:r>
              <a:rPr lang="en" sz="2900">
                <a:solidFill>
                  <a:srgbClr val="FFFFFF"/>
                </a:solidFill>
              </a:rPr>
              <a:t>colonial days farming effort!</a:t>
            </a:r>
            <a:endParaRPr sz="2900">
              <a:solidFill>
                <a:srgbClr val="FFFFFF"/>
              </a:solidFill>
            </a:endParaRPr>
          </a:p>
          <a:p>
            <a:pPr indent="0" lvl="0" marL="0" rtl="0" algn="l">
              <a:spcBef>
                <a:spcPts val="1600"/>
              </a:spcBef>
              <a:spcAft>
                <a:spcPts val="1600"/>
              </a:spcAft>
              <a:buNone/>
            </a:pPr>
            <a:r>
              <a:t/>
            </a:r>
            <a:endParaRPr sz="2500">
              <a:solidFill>
                <a:srgbClr val="FFFFFF"/>
              </a:solidFill>
            </a:endParaRPr>
          </a:p>
        </p:txBody>
      </p:sp>
      <p:pic>
        <p:nvPicPr>
          <p:cNvPr id="161" name="Google Shape;161;p28"/>
          <p:cNvPicPr preferRelativeResize="0"/>
          <p:nvPr/>
        </p:nvPicPr>
        <p:blipFill>
          <a:blip r:embed="rId3">
            <a:alphaModFix/>
          </a:blip>
          <a:stretch>
            <a:fillRect/>
          </a:stretch>
        </p:blipFill>
        <p:spPr>
          <a:xfrm>
            <a:off x="5605675" y="1727075"/>
            <a:ext cx="3538324" cy="34164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a:t>
            </a:r>
            <a:r>
              <a:rPr lang="en"/>
              <a:t>1 - Grain providers in 1800s Australia</a:t>
            </a:r>
            <a:endParaRPr/>
          </a:p>
          <a:p>
            <a:pPr indent="0" lvl="0" marL="0" rtl="0" algn="l">
              <a:spcBef>
                <a:spcPts val="0"/>
              </a:spcBef>
              <a:spcAft>
                <a:spcPts val="0"/>
              </a:spcAft>
              <a:buNone/>
            </a:pPr>
            <a:r>
              <a:t/>
            </a:r>
            <a:endParaRPr/>
          </a:p>
        </p:txBody>
      </p:sp>
      <p:sp>
        <p:nvSpPr>
          <p:cNvPr id="167" name="Google Shape;167;p29"/>
          <p:cNvSpPr txBox="1"/>
          <p:nvPr>
            <p:ph idx="1" type="body"/>
          </p:nvPr>
        </p:nvSpPr>
        <p:spPr>
          <a:xfrm>
            <a:off x="311700" y="865325"/>
            <a:ext cx="8520600" cy="3989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Many barley </a:t>
            </a:r>
            <a:r>
              <a:rPr lang="en" sz="2900">
                <a:solidFill>
                  <a:srgbClr val="FFFFFF"/>
                </a:solidFill>
              </a:rPr>
              <a:t>growers, including Squire (45 acres) </a:t>
            </a:r>
            <a:endParaRPr sz="2900">
              <a:solidFill>
                <a:srgbClr val="FFFFFF"/>
              </a:solidFill>
            </a:endParaRPr>
          </a:p>
          <a:p>
            <a:pPr indent="0" lvl="0" marL="0" rtl="0" algn="l">
              <a:spcBef>
                <a:spcPts val="1600"/>
              </a:spcBef>
              <a:spcAft>
                <a:spcPts val="0"/>
              </a:spcAft>
              <a:buNone/>
            </a:pPr>
            <a:r>
              <a:rPr b="1" lang="en" sz="2900">
                <a:solidFill>
                  <a:srgbClr val="FFFFFF"/>
                </a:solidFill>
              </a:rPr>
              <a:t>William Farrer </a:t>
            </a:r>
            <a:r>
              <a:rPr lang="en" sz="2900">
                <a:solidFill>
                  <a:srgbClr val="FFFFFF"/>
                </a:solidFill>
              </a:rPr>
              <a:t>was</a:t>
            </a:r>
            <a:br>
              <a:rPr lang="en" sz="2900">
                <a:solidFill>
                  <a:srgbClr val="FFFFFF"/>
                </a:solidFill>
              </a:rPr>
            </a:br>
            <a:r>
              <a:rPr lang="en" sz="2900">
                <a:solidFill>
                  <a:srgbClr val="FFFFFF"/>
                </a:solidFill>
              </a:rPr>
              <a:t>first to cross-breed</a:t>
            </a:r>
            <a:br>
              <a:rPr lang="en" sz="2900">
                <a:solidFill>
                  <a:srgbClr val="FFFFFF"/>
                </a:solidFill>
              </a:rPr>
            </a:br>
            <a:r>
              <a:rPr lang="en" sz="2900">
                <a:solidFill>
                  <a:srgbClr val="FFFFFF"/>
                </a:solidFill>
              </a:rPr>
              <a:t>barley</a:t>
            </a:r>
            <a:r>
              <a:rPr lang="en" sz="2900">
                <a:solidFill>
                  <a:srgbClr val="FFFFFF"/>
                </a:solidFill>
              </a:rPr>
              <a:t> in </a:t>
            </a:r>
            <a:r>
              <a:rPr lang="en" sz="2900">
                <a:solidFill>
                  <a:srgbClr val="FFFFFF"/>
                </a:solidFill>
              </a:rPr>
              <a:t>Australia</a:t>
            </a:r>
            <a:endParaRPr sz="2900">
              <a:solidFill>
                <a:srgbClr val="FFFFFF"/>
              </a:solidFill>
            </a:endParaRPr>
          </a:p>
          <a:p>
            <a:pPr indent="0" lvl="0" marL="0" rtl="0" algn="l">
              <a:spcBef>
                <a:spcPts val="1600"/>
              </a:spcBef>
              <a:spcAft>
                <a:spcPts val="1600"/>
              </a:spcAft>
              <a:buNone/>
            </a:pPr>
            <a:r>
              <a:rPr lang="en" sz="2900">
                <a:solidFill>
                  <a:srgbClr val="FFFFFF"/>
                </a:solidFill>
              </a:rPr>
              <a:t>Making it hardier to </a:t>
            </a:r>
            <a:br>
              <a:rPr lang="en" sz="2900">
                <a:solidFill>
                  <a:srgbClr val="FFFFFF"/>
                </a:solidFill>
              </a:rPr>
            </a:br>
            <a:r>
              <a:rPr lang="en" sz="2900">
                <a:solidFill>
                  <a:srgbClr val="FFFFFF"/>
                </a:solidFill>
              </a:rPr>
              <a:t>disease (‘rust’)</a:t>
            </a:r>
            <a:endParaRPr sz="2900">
              <a:solidFill>
                <a:srgbClr val="FFFFFF"/>
              </a:solidFill>
            </a:endParaRPr>
          </a:p>
        </p:txBody>
      </p:sp>
      <p:pic>
        <p:nvPicPr>
          <p:cNvPr id="168" name="Google Shape;168;p29"/>
          <p:cNvPicPr preferRelativeResize="0"/>
          <p:nvPr/>
        </p:nvPicPr>
        <p:blipFill>
          <a:blip r:embed="rId3">
            <a:alphaModFix/>
          </a:blip>
          <a:stretch>
            <a:fillRect/>
          </a:stretch>
        </p:blipFill>
        <p:spPr>
          <a:xfrm>
            <a:off x="4055175" y="1467150"/>
            <a:ext cx="5088826" cy="3676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#1 </a:t>
            </a:r>
            <a:r>
              <a:rPr lang="en"/>
              <a:t>- </a:t>
            </a:r>
            <a:r>
              <a:rPr lang="en"/>
              <a:t>Colonial grain - Varieties</a:t>
            </a:r>
            <a:endParaRPr/>
          </a:p>
          <a:p>
            <a:pPr indent="0" lvl="0" marL="0" rtl="0" algn="l">
              <a:spcBef>
                <a:spcPts val="0"/>
              </a:spcBef>
              <a:spcAft>
                <a:spcPts val="0"/>
              </a:spcAft>
              <a:buNone/>
            </a:pPr>
            <a:r>
              <a:t/>
            </a:r>
            <a:endParaRPr/>
          </a:p>
        </p:txBody>
      </p:sp>
      <p:sp>
        <p:nvSpPr>
          <p:cNvPr id="174" name="Google Shape;174;p30"/>
          <p:cNvSpPr txBox="1"/>
          <p:nvPr>
            <p:ph idx="1" type="body"/>
          </p:nvPr>
        </p:nvSpPr>
        <p:spPr>
          <a:xfrm>
            <a:off x="663150" y="923875"/>
            <a:ext cx="8169300" cy="42195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Not a great deal of choice in colonial barley growing, most likely seeds would have come from England, Pioneer</a:t>
            </a:r>
            <a:r>
              <a:rPr lang="en" sz="2600">
                <a:solidFill>
                  <a:srgbClr val="FFFFFF"/>
                </a:solidFill>
              </a:rPr>
              <a:t> (the brewery in Orange actually grows their own today)</a:t>
            </a:r>
            <a:endParaRPr sz="2600">
              <a:solidFill>
                <a:srgbClr val="FFFFFF"/>
              </a:solidFill>
            </a:endParaRPr>
          </a:p>
          <a:p>
            <a:pPr indent="0" lvl="0" marL="0" rtl="0" algn="l">
              <a:spcBef>
                <a:spcPts val="1600"/>
              </a:spcBef>
              <a:spcAft>
                <a:spcPts val="0"/>
              </a:spcAft>
              <a:buNone/>
            </a:pPr>
            <a:r>
              <a:rPr lang="en" sz="2900">
                <a:solidFill>
                  <a:srgbClr val="FFFFFF"/>
                </a:solidFill>
              </a:rPr>
              <a:t>Mittagong, NSW was the first barley Maltings</a:t>
            </a:r>
            <a:endParaRPr sz="2900">
              <a:solidFill>
                <a:srgbClr val="FFFFFF"/>
              </a:solidFill>
            </a:endParaRPr>
          </a:p>
          <a:p>
            <a:pPr indent="0" lvl="0" marL="0" rtl="0" algn="l">
              <a:spcBef>
                <a:spcPts val="1600"/>
              </a:spcBef>
              <a:spcAft>
                <a:spcPts val="0"/>
              </a:spcAft>
              <a:buNone/>
            </a:pPr>
            <a:r>
              <a:rPr lang="en" sz="2900">
                <a:solidFill>
                  <a:srgbClr val="FFFFFF"/>
                </a:solidFill>
              </a:rPr>
              <a:t>Today we talk about base and speciality malts. Malts are roasted germinated grains</a:t>
            </a:r>
            <a:endParaRPr sz="2900">
              <a:solidFill>
                <a:srgbClr val="FFFFFF"/>
              </a:solidFill>
            </a:endParaRPr>
          </a:p>
          <a:p>
            <a:pPr indent="0" lvl="0" marL="0" rtl="0" algn="l">
              <a:spcBef>
                <a:spcPts val="1600"/>
              </a:spcBef>
              <a:spcAft>
                <a:spcPts val="1600"/>
              </a:spcAft>
              <a:buNone/>
            </a:pPr>
            <a:r>
              <a:t/>
            </a:r>
            <a:endParaRPr sz="29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#1- ‘</a:t>
            </a:r>
            <a:r>
              <a:rPr b="1" lang="en"/>
              <a:t>Base Malts</a:t>
            </a:r>
            <a:r>
              <a:rPr lang="en"/>
              <a:t>’ produced</a:t>
            </a:r>
            <a:r>
              <a:rPr lang="en"/>
              <a:t> in Australia today</a:t>
            </a:r>
            <a:endParaRPr/>
          </a:p>
          <a:p>
            <a:pPr indent="0" lvl="0" marL="0" rtl="0" algn="l">
              <a:spcBef>
                <a:spcPts val="0"/>
              </a:spcBef>
              <a:spcAft>
                <a:spcPts val="0"/>
              </a:spcAft>
              <a:buNone/>
            </a:pPr>
            <a:r>
              <a:t/>
            </a:r>
            <a:endParaRPr/>
          </a:p>
        </p:txBody>
      </p:sp>
      <p:sp>
        <p:nvSpPr>
          <p:cNvPr id="180" name="Google Shape;180;p31"/>
          <p:cNvSpPr txBox="1"/>
          <p:nvPr>
            <p:ph idx="1" type="body"/>
          </p:nvPr>
        </p:nvSpPr>
        <p:spPr>
          <a:xfrm>
            <a:off x="663153" y="847677"/>
            <a:ext cx="81693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Spartacus/LaTrobe/Bass/etc </a:t>
            </a:r>
            <a:r>
              <a:rPr b="1" lang="en" sz="2900">
                <a:solidFill>
                  <a:srgbClr val="FFFFFF"/>
                </a:solidFill>
              </a:rPr>
              <a:t>barley</a:t>
            </a:r>
            <a:r>
              <a:rPr lang="en" sz="2900">
                <a:solidFill>
                  <a:srgbClr val="FFFFFF"/>
                </a:solidFill>
              </a:rPr>
              <a:t> grown and malted/kilned within Australia - 900kt of malt from one million tonnes of barley prod per year!</a:t>
            </a:r>
            <a:br>
              <a:rPr lang="en" sz="2900">
                <a:solidFill>
                  <a:srgbClr val="FFFFFF"/>
                </a:solidFill>
              </a:rPr>
            </a:br>
            <a:r>
              <a:rPr lang="en" sz="2900">
                <a:solidFill>
                  <a:srgbClr val="FFFFFF"/>
                </a:solidFill>
              </a:rPr>
              <a:t>Pale (2 row) malt</a:t>
            </a:r>
            <a:br>
              <a:rPr lang="en" sz="2900">
                <a:solidFill>
                  <a:srgbClr val="FFFFFF"/>
                </a:solidFill>
              </a:rPr>
            </a:br>
            <a:r>
              <a:rPr lang="en" sz="2900">
                <a:solidFill>
                  <a:srgbClr val="FFFFFF"/>
                </a:solidFill>
              </a:rPr>
              <a:t>Pilsner malt</a:t>
            </a:r>
            <a:br>
              <a:rPr lang="en" sz="2900">
                <a:solidFill>
                  <a:srgbClr val="FFFFFF"/>
                </a:solidFill>
              </a:rPr>
            </a:br>
            <a:r>
              <a:rPr lang="en" sz="2900">
                <a:solidFill>
                  <a:srgbClr val="FFFFFF"/>
                </a:solidFill>
              </a:rPr>
              <a:t>Ale malt</a:t>
            </a:r>
            <a:br>
              <a:rPr lang="en" sz="2900">
                <a:solidFill>
                  <a:srgbClr val="FFFFFF"/>
                </a:solidFill>
              </a:rPr>
            </a:br>
            <a:r>
              <a:rPr lang="en" sz="2900">
                <a:solidFill>
                  <a:srgbClr val="FFFFFF"/>
                </a:solidFill>
              </a:rPr>
              <a:t>Vienna malt</a:t>
            </a:r>
            <a:br>
              <a:rPr lang="en" sz="2900">
                <a:solidFill>
                  <a:srgbClr val="FFFFFF"/>
                </a:solidFill>
              </a:rPr>
            </a:br>
            <a:r>
              <a:rPr lang="en" sz="2900">
                <a:solidFill>
                  <a:srgbClr val="FFFFFF"/>
                </a:solidFill>
              </a:rPr>
              <a:t>Munich malt</a:t>
            </a:r>
            <a:endParaRPr sz="2900">
              <a:solidFill>
                <a:srgbClr val="FFFFFF"/>
              </a:solidFill>
            </a:endParaRPr>
          </a:p>
          <a:p>
            <a:pPr indent="0" lvl="0" marL="0" rtl="0" algn="l">
              <a:spcBef>
                <a:spcPts val="1600"/>
              </a:spcBef>
              <a:spcAft>
                <a:spcPts val="1600"/>
              </a:spcAft>
              <a:buNone/>
            </a:pPr>
            <a:r>
              <a:t/>
            </a:r>
            <a:endParaRPr sz="2900">
              <a:solidFill>
                <a:srgbClr val="FFFFFF"/>
              </a:solidFill>
            </a:endParaRPr>
          </a:p>
        </p:txBody>
      </p:sp>
      <p:pic>
        <p:nvPicPr>
          <p:cNvPr id="181" name="Google Shape;181;p31"/>
          <p:cNvPicPr preferRelativeResize="0"/>
          <p:nvPr/>
        </p:nvPicPr>
        <p:blipFill>
          <a:blip r:embed="rId3">
            <a:alphaModFix/>
          </a:blip>
          <a:stretch>
            <a:fillRect/>
          </a:stretch>
        </p:blipFill>
        <p:spPr>
          <a:xfrm>
            <a:off x="4236850" y="2426251"/>
            <a:ext cx="3841251" cy="2713401"/>
          </a:xfrm>
          <a:prstGeom prst="rect">
            <a:avLst/>
          </a:prstGeom>
          <a:noFill/>
          <a:ln>
            <a:noFill/>
          </a:ln>
        </p:spPr>
      </p:pic>
      <p:sp>
        <p:nvSpPr>
          <p:cNvPr id="182" name="Google Shape;182;p31"/>
          <p:cNvSpPr/>
          <p:nvPr/>
        </p:nvSpPr>
        <p:spPr>
          <a:xfrm>
            <a:off x="7729550" y="3197850"/>
            <a:ext cx="1172100" cy="1419300"/>
          </a:xfrm>
          <a:prstGeom prst="wedgeRectCallout">
            <a:avLst>
              <a:gd fmla="val -106386" name="adj1"/>
              <a:gd fmla="val 58569"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Heaps of malt comes from Tassie </a:t>
            </a:r>
            <a:endParaRPr sz="1100"/>
          </a:p>
          <a:p>
            <a:pPr indent="0" lvl="0" marL="0" rtl="0" algn="l">
              <a:spcBef>
                <a:spcPts val="0"/>
              </a:spcBef>
              <a:spcAft>
                <a:spcPts val="0"/>
              </a:spcAft>
              <a:buNone/>
            </a:pPr>
            <a:r>
              <a:rPr lang="en" sz="1100"/>
              <a:t>Joe Whites</a:t>
            </a:r>
            <a:endParaRPr sz="1100"/>
          </a:p>
          <a:p>
            <a:pPr indent="0" lvl="0" marL="0" rtl="0" algn="l">
              <a:spcBef>
                <a:spcPts val="0"/>
              </a:spcBef>
              <a:spcAft>
                <a:spcPts val="0"/>
              </a:spcAft>
              <a:buNone/>
            </a:pPr>
            <a:r>
              <a:rPr lang="en" sz="1100"/>
              <a:t>400kt</a:t>
            </a:r>
            <a:br>
              <a:rPr lang="en" sz="1100"/>
            </a:br>
            <a:br>
              <a:rPr lang="en" sz="1100"/>
            </a:br>
            <a:r>
              <a:rPr lang="en" sz="1100"/>
              <a:t>(many hops grow here too)</a:t>
            </a:r>
            <a:endParaRPr sz="1100"/>
          </a:p>
        </p:txBody>
      </p:sp>
      <p:sp>
        <p:nvSpPr>
          <p:cNvPr id="183" name="Google Shape;183;p31"/>
          <p:cNvSpPr/>
          <p:nvPr/>
        </p:nvSpPr>
        <p:spPr>
          <a:xfrm>
            <a:off x="4858650" y="4617175"/>
            <a:ext cx="1497600" cy="356400"/>
          </a:xfrm>
          <a:prstGeom prst="wedgeRectCallout">
            <a:avLst>
              <a:gd fmla="val 70221" name="adj1"/>
              <a:gd fmla="val -127139"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Barrett and Burstons</a:t>
            </a:r>
            <a:endParaRPr sz="1100"/>
          </a:p>
        </p:txBody>
      </p:sp>
      <p:sp>
        <p:nvSpPr>
          <p:cNvPr id="184" name="Google Shape;184;p31"/>
          <p:cNvSpPr/>
          <p:nvPr/>
        </p:nvSpPr>
        <p:spPr>
          <a:xfrm>
            <a:off x="4931200" y="3047075"/>
            <a:ext cx="1281600" cy="417000"/>
          </a:xfrm>
          <a:prstGeom prst="wedgeRectCallout">
            <a:avLst>
              <a:gd fmla="val 69482" name="adj1"/>
              <a:gd fmla="val 198843"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Coopers source own in SA</a:t>
            </a:r>
            <a:endParaRPr sz="1100"/>
          </a:p>
        </p:txBody>
      </p:sp>
      <p:sp>
        <p:nvSpPr>
          <p:cNvPr id="185" name="Google Shape;185;p31"/>
          <p:cNvSpPr/>
          <p:nvPr/>
        </p:nvSpPr>
        <p:spPr>
          <a:xfrm>
            <a:off x="6501025" y="3261550"/>
            <a:ext cx="426300" cy="417000"/>
          </a:xfrm>
          <a:prstGeom prst="wedgeRectCallout">
            <a:avLst>
              <a:gd fmla="val 133081" name="adj1"/>
              <a:gd fmla="val 92110"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Lion</a:t>
            </a:r>
            <a:endParaRPr sz="1100"/>
          </a:p>
        </p:txBody>
      </p:sp>
      <p:sp>
        <p:nvSpPr>
          <p:cNvPr id="186" name="Google Shape;186;p31"/>
          <p:cNvSpPr/>
          <p:nvPr/>
        </p:nvSpPr>
        <p:spPr>
          <a:xfrm>
            <a:off x="4858650" y="4617175"/>
            <a:ext cx="1497600" cy="356400"/>
          </a:xfrm>
          <a:prstGeom prst="wedgeRectCallout">
            <a:avLst>
              <a:gd fmla="val -17321" name="adj1"/>
              <a:gd fmla="val -173415"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Barrett and Burstons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625"/>
            <a:ext cx="8520600" cy="572700"/>
          </a:xfrm>
          <a:prstGeom prst="rect">
            <a:avLst/>
          </a:prstGeom>
          <a:effectLst>
            <a:outerShdw blurRad="57150" rotWithShape="0" algn="bl" dir="5400000" dist="19050">
              <a:srgbClr val="000000">
                <a:alpha val="50000"/>
              </a:srgbClr>
            </a:outerShdw>
          </a:effectLst>
        </p:spPr>
        <p:txBody>
          <a:bodyPr anchorCtr="0" anchor="t" bIns="92500" lIns="92500" spcFirstLastPara="1" rIns="92500" wrap="square" tIns="92500">
            <a:noAutofit/>
          </a:bodyPr>
          <a:lstStyle/>
          <a:p>
            <a:pPr indent="0" lvl="0" marL="0" rtl="0" algn="l">
              <a:spcBef>
                <a:spcPts val="0"/>
              </a:spcBef>
              <a:spcAft>
                <a:spcPts val="0"/>
              </a:spcAft>
              <a:buNone/>
            </a:pPr>
            <a:r>
              <a:rPr lang="en"/>
              <a:t>Brief h</a:t>
            </a:r>
            <a:r>
              <a:rPr lang="en"/>
              <a:t>istory of Pyrmont beer </a:t>
            </a:r>
            <a:r>
              <a:rPr lang="en"/>
              <a:t>swilling (</a:t>
            </a:r>
            <a:r>
              <a:rPr lang="en" sz="2600"/>
              <a:t>why we brew!)</a:t>
            </a:r>
            <a:endParaRPr sz="2600"/>
          </a:p>
        </p:txBody>
      </p:sp>
      <p:sp>
        <p:nvSpPr>
          <p:cNvPr id="63" name="Google Shape;63;p14"/>
          <p:cNvSpPr txBox="1"/>
          <p:nvPr>
            <p:ph idx="1" type="body"/>
          </p:nvPr>
        </p:nvSpPr>
        <p:spPr>
          <a:xfrm>
            <a:off x="530075" y="923875"/>
            <a:ext cx="8302500" cy="3939600"/>
          </a:xfrm>
          <a:prstGeom prst="rect">
            <a:avLst/>
          </a:prstGeom>
          <a:effectLst>
            <a:outerShdw blurRad="57150" rotWithShape="0" algn="bl" dir="5400000" dist="19050">
              <a:srgbClr val="000000">
                <a:alpha val="50000"/>
              </a:srgbClr>
            </a:outerShdw>
          </a:effectLst>
        </p:spPr>
        <p:txBody>
          <a:bodyPr anchorCtr="0" anchor="t" bIns="92500" lIns="92500" spcFirstLastPara="1" rIns="92500" wrap="square" tIns="92500">
            <a:noAutofit/>
          </a:bodyPr>
          <a:lstStyle/>
          <a:p>
            <a:pPr indent="0" lvl="0" marL="0" rtl="0" algn="l">
              <a:spcBef>
                <a:spcPts val="0"/>
              </a:spcBef>
              <a:spcAft>
                <a:spcPts val="0"/>
              </a:spcAft>
              <a:buNone/>
            </a:pPr>
            <a:r>
              <a:rPr lang="en" sz="3100">
                <a:solidFill>
                  <a:srgbClr val="FFFFFF"/>
                </a:solidFill>
              </a:rPr>
              <a:t>Beer drinking in the pub has been central to working class Pyrmont in the truest sense of the word ‘</a:t>
            </a:r>
            <a:r>
              <a:rPr b="1" lang="en" sz="3100">
                <a:solidFill>
                  <a:srgbClr val="FFFFFF"/>
                </a:solidFill>
              </a:rPr>
              <a:t>Public House</a:t>
            </a:r>
            <a:r>
              <a:rPr lang="en" sz="3100">
                <a:solidFill>
                  <a:srgbClr val="FFFFFF"/>
                </a:solidFill>
              </a:rPr>
              <a:t>’ since </a:t>
            </a:r>
            <a:r>
              <a:rPr lang="en" sz="3100">
                <a:solidFill>
                  <a:srgbClr val="FFFFFF"/>
                </a:solidFill>
              </a:rPr>
              <a:t>its </a:t>
            </a:r>
            <a:r>
              <a:rPr lang="en" sz="3100">
                <a:solidFill>
                  <a:srgbClr val="FFFFFF"/>
                </a:solidFill>
              </a:rPr>
              <a:t>earliest days - </a:t>
            </a:r>
            <a:r>
              <a:rPr lang="en" sz="3100">
                <a:solidFill>
                  <a:srgbClr val="FFFFFF"/>
                </a:solidFill>
              </a:rPr>
              <a:t>our n</a:t>
            </a:r>
            <a:r>
              <a:rPr lang="en" sz="3100">
                <a:solidFill>
                  <a:srgbClr val="FFFFFF"/>
                </a:solidFill>
              </a:rPr>
              <a:t>ational i</a:t>
            </a:r>
            <a:r>
              <a:rPr lang="en" sz="3100">
                <a:solidFill>
                  <a:srgbClr val="FFFFFF"/>
                </a:solidFill>
              </a:rPr>
              <a:t>dentity/culture - dinky di </a:t>
            </a:r>
            <a:endParaRPr sz="3100">
              <a:solidFill>
                <a:srgbClr val="FFFFFF"/>
              </a:solidFill>
            </a:endParaRPr>
          </a:p>
          <a:p>
            <a:pPr indent="0" lvl="0" marL="0" rtl="0" algn="l">
              <a:spcBef>
                <a:spcPts val="1600"/>
              </a:spcBef>
              <a:spcAft>
                <a:spcPts val="0"/>
              </a:spcAft>
              <a:buNone/>
            </a:pPr>
            <a:r>
              <a:rPr lang="en" sz="3100">
                <a:solidFill>
                  <a:srgbClr val="FFFFFF"/>
                </a:solidFill>
              </a:rPr>
              <a:t>Pyrmont </a:t>
            </a:r>
            <a:r>
              <a:rPr lang="en" sz="3100">
                <a:solidFill>
                  <a:srgbClr val="FFFFFF"/>
                </a:solidFill>
              </a:rPr>
              <a:t>pubs were </a:t>
            </a:r>
            <a:r>
              <a:rPr b="1" lang="en" sz="3100">
                <a:solidFill>
                  <a:srgbClr val="FFFFFF"/>
                </a:solidFill>
              </a:rPr>
              <a:t>shared spaces</a:t>
            </a:r>
            <a:r>
              <a:rPr lang="en" sz="3100">
                <a:solidFill>
                  <a:srgbClr val="FFFFFF"/>
                </a:solidFill>
              </a:rPr>
              <a:t> on literally every street corner </a:t>
            </a:r>
            <a:r>
              <a:rPr lang="en" sz="3100">
                <a:solidFill>
                  <a:srgbClr val="FFFFFF"/>
                </a:solidFill>
              </a:rPr>
              <a:t>amongst </a:t>
            </a:r>
            <a:r>
              <a:rPr lang="en" sz="3100">
                <a:solidFill>
                  <a:srgbClr val="FFFFFF"/>
                </a:solidFill>
              </a:rPr>
              <a:t>small terraces</a:t>
            </a:r>
            <a:endParaRPr sz="3100">
              <a:solidFill>
                <a:srgbClr val="FFFFFF"/>
              </a:solidFill>
            </a:endParaRPr>
          </a:p>
          <a:p>
            <a:pPr indent="0" lvl="0" marL="0" rtl="0" algn="l">
              <a:spcBef>
                <a:spcPts val="1600"/>
              </a:spcBef>
              <a:spcAft>
                <a:spcPts val="1600"/>
              </a:spcAft>
              <a:buNone/>
            </a:pPr>
            <a:r>
              <a:rPr lang="en" sz="2200">
                <a:solidFill>
                  <a:srgbClr val="FFFFFF"/>
                </a:solidFill>
              </a:rPr>
              <a:t>(</a:t>
            </a:r>
            <a:r>
              <a:rPr lang="en" sz="2200">
                <a:solidFill>
                  <a:srgbClr val="FFFFFF"/>
                </a:solidFill>
              </a:rPr>
              <a:t>there used to be 26 of them!)</a:t>
            </a:r>
            <a:endParaRPr sz="22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#1</a:t>
            </a:r>
            <a:r>
              <a:rPr lang="en"/>
              <a:t> - ‘</a:t>
            </a:r>
            <a:r>
              <a:rPr b="1" lang="en"/>
              <a:t>Specialty malt</a:t>
            </a:r>
            <a:r>
              <a:rPr lang="en"/>
              <a:t>’ grown or imported in Oz</a:t>
            </a:r>
            <a:endParaRPr/>
          </a:p>
          <a:p>
            <a:pPr indent="0" lvl="0" marL="0" rtl="0" algn="l">
              <a:spcBef>
                <a:spcPts val="0"/>
              </a:spcBef>
              <a:spcAft>
                <a:spcPts val="0"/>
              </a:spcAft>
              <a:buNone/>
            </a:pPr>
            <a:r>
              <a:t/>
            </a:r>
            <a:endParaRPr/>
          </a:p>
        </p:txBody>
      </p:sp>
      <p:sp>
        <p:nvSpPr>
          <p:cNvPr id="192" name="Google Shape;192;p32"/>
          <p:cNvSpPr txBox="1"/>
          <p:nvPr>
            <p:ph idx="1" type="body"/>
          </p:nvPr>
        </p:nvSpPr>
        <p:spPr>
          <a:xfrm>
            <a:off x="663153" y="923877"/>
            <a:ext cx="81693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Same barley, but longer/hotter roasts for flavour</a:t>
            </a:r>
            <a:br>
              <a:rPr lang="en" sz="2900">
                <a:solidFill>
                  <a:srgbClr val="FFFFFF"/>
                </a:solidFill>
              </a:rPr>
            </a:br>
            <a:r>
              <a:rPr lang="en" sz="2900">
                <a:solidFill>
                  <a:srgbClr val="FFFFFF"/>
                </a:solidFill>
              </a:rPr>
              <a:t>Low diastatic </a:t>
            </a:r>
            <a:br>
              <a:rPr lang="en" sz="2900">
                <a:solidFill>
                  <a:srgbClr val="FFFFFF"/>
                </a:solidFill>
              </a:rPr>
            </a:br>
            <a:r>
              <a:rPr lang="en" sz="2900">
                <a:solidFill>
                  <a:srgbClr val="FFFFFF"/>
                </a:solidFill>
              </a:rPr>
              <a:t>Chocolate</a:t>
            </a:r>
            <a:br>
              <a:rPr lang="en" sz="2900">
                <a:solidFill>
                  <a:srgbClr val="FFFFFF"/>
                </a:solidFill>
              </a:rPr>
            </a:br>
            <a:r>
              <a:rPr lang="en" sz="2900">
                <a:solidFill>
                  <a:srgbClr val="FFFFFF"/>
                </a:solidFill>
              </a:rPr>
              <a:t>Carahel/pils/*</a:t>
            </a:r>
            <a:br>
              <a:rPr lang="en" sz="2900">
                <a:solidFill>
                  <a:srgbClr val="FFFFFF"/>
                </a:solidFill>
              </a:rPr>
            </a:br>
            <a:r>
              <a:rPr lang="en" sz="2900">
                <a:solidFill>
                  <a:srgbClr val="FFFFFF"/>
                </a:solidFill>
              </a:rPr>
              <a:t>Aciduated</a:t>
            </a:r>
            <a:br>
              <a:rPr lang="en" sz="2900">
                <a:solidFill>
                  <a:srgbClr val="FFFFFF"/>
                </a:solidFill>
              </a:rPr>
            </a:br>
            <a:r>
              <a:rPr lang="en" sz="2900">
                <a:solidFill>
                  <a:srgbClr val="FFFFFF"/>
                </a:solidFill>
              </a:rPr>
              <a:t>Crystal</a:t>
            </a:r>
            <a:br>
              <a:rPr lang="en" sz="2900">
                <a:solidFill>
                  <a:srgbClr val="FFFFFF"/>
                </a:solidFill>
              </a:rPr>
            </a:br>
            <a:r>
              <a:rPr lang="en" sz="2900">
                <a:solidFill>
                  <a:srgbClr val="FFFFFF"/>
                </a:solidFill>
              </a:rPr>
              <a:t>Patent Black</a:t>
            </a:r>
            <a:br>
              <a:rPr lang="en" sz="2900">
                <a:solidFill>
                  <a:srgbClr val="FFFFFF"/>
                </a:solidFill>
              </a:rPr>
            </a:br>
            <a:r>
              <a:rPr i="1" lang="en" sz="2400">
                <a:solidFill>
                  <a:srgbClr val="FFFFFF"/>
                </a:solidFill>
              </a:rPr>
              <a:t>… many more ...</a:t>
            </a:r>
            <a:endParaRPr i="1" sz="2400">
              <a:solidFill>
                <a:srgbClr val="FFFFFF"/>
              </a:solidFill>
            </a:endParaRPr>
          </a:p>
          <a:p>
            <a:pPr indent="0" lvl="0" marL="0" rtl="0" algn="l">
              <a:spcBef>
                <a:spcPts val="1600"/>
              </a:spcBef>
              <a:spcAft>
                <a:spcPts val="1600"/>
              </a:spcAft>
              <a:buNone/>
            </a:pPr>
            <a:r>
              <a:t/>
            </a:r>
            <a:endParaRPr i="1" sz="2400">
              <a:solidFill>
                <a:srgbClr val="FFFFFF"/>
              </a:solidFill>
            </a:endParaRPr>
          </a:p>
        </p:txBody>
      </p:sp>
      <p:pic>
        <p:nvPicPr>
          <p:cNvPr id="193" name="Google Shape;193;p32"/>
          <p:cNvPicPr preferRelativeResize="0"/>
          <p:nvPr/>
        </p:nvPicPr>
        <p:blipFill>
          <a:blip r:embed="rId3">
            <a:alphaModFix/>
          </a:blip>
          <a:stretch>
            <a:fillRect/>
          </a:stretch>
        </p:blipFill>
        <p:spPr>
          <a:xfrm>
            <a:off x="3184990" y="1727083"/>
            <a:ext cx="5959009" cy="3416417"/>
          </a:xfrm>
          <a:prstGeom prst="rect">
            <a:avLst/>
          </a:prstGeom>
          <a:noFill/>
          <a:ln>
            <a:noFill/>
          </a:ln>
        </p:spPr>
      </p:pic>
      <p:sp>
        <p:nvSpPr>
          <p:cNvPr id="194" name="Google Shape;194;p32"/>
          <p:cNvSpPr/>
          <p:nvPr/>
        </p:nvSpPr>
        <p:spPr>
          <a:xfrm>
            <a:off x="6516775" y="4737700"/>
            <a:ext cx="1773900" cy="375900"/>
          </a:xfrm>
          <a:prstGeom prst="wedgeRectCallout">
            <a:avLst>
              <a:gd fmla="val 42698" name="adj1"/>
              <a:gd fmla="val -141121"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900kt - 200kt stays in Australia</a:t>
            </a:r>
            <a:endParaRPr sz="1100"/>
          </a:p>
        </p:txBody>
      </p:sp>
      <p:sp>
        <p:nvSpPr>
          <p:cNvPr id="195" name="Google Shape;195;p32"/>
          <p:cNvSpPr/>
          <p:nvPr/>
        </p:nvSpPr>
        <p:spPr>
          <a:xfrm>
            <a:off x="7804775" y="1727075"/>
            <a:ext cx="1339200" cy="844800"/>
          </a:xfrm>
          <a:prstGeom prst="wedgeRectCallout">
            <a:avLst>
              <a:gd fmla="val -85304" name="adj1"/>
              <a:gd fmla="val 53758"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Russia produces the most barley</a:t>
            </a:r>
            <a:endParaRPr sz="1100"/>
          </a:p>
          <a:p>
            <a:pPr indent="0" lvl="0" marL="0" rtl="0" algn="l">
              <a:spcBef>
                <a:spcPts val="0"/>
              </a:spcBef>
              <a:spcAft>
                <a:spcPts val="0"/>
              </a:spcAft>
              <a:buNone/>
            </a:pPr>
            <a:r>
              <a:rPr lang="en" sz="1100"/>
              <a:t>1800kt</a:t>
            </a:r>
            <a:br>
              <a:rPr lang="en" sz="1100"/>
            </a:br>
            <a:r>
              <a:rPr lang="en" sz="1100"/>
              <a:t>Ukraine 940kt</a:t>
            </a:r>
            <a:endParaRPr sz="1100"/>
          </a:p>
        </p:txBody>
      </p:sp>
      <p:sp>
        <p:nvSpPr>
          <p:cNvPr id="196" name="Google Shape;196;p32"/>
          <p:cNvSpPr/>
          <p:nvPr/>
        </p:nvSpPr>
        <p:spPr>
          <a:xfrm>
            <a:off x="3912900" y="3176725"/>
            <a:ext cx="1773900" cy="375900"/>
          </a:xfrm>
          <a:prstGeom prst="wedgeRectCallout">
            <a:avLst>
              <a:gd fmla="val 73402" name="adj1"/>
              <a:gd fmla="val -141115"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Germany 1070kt</a:t>
            </a:r>
            <a:br>
              <a:rPr lang="en" sz="1100"/>
            </a:br>
            <a:r>
              <a:rPr lang="en" sz="1100"/>
              <a:t>France 1040kt</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#2 - Mill/Crush the grain bill into hot water (liquor)</a:t>
            </a:r>
            <a:endParaRPr/>
          </a:p>
          <a:p>
            <a:pPr indent="0" lvl="0" marL="0" rtl="0" algn="l">
              <a:spcBef>
                <a:spcPts val="0"/>
              </a:spcBef>
              <a:spcAft>
                <a:spcPts val="0"/>
              </a:spcAft>
              <a:buNone/>
            </a:pPr>
            <a:r>
              <a:t/>
            </a:r>
            <a:endParaRPr/>
          </a:p>
        </p:txBody>
      </p:sp>
      <p:pic>
        <p:nvPicPr>
          <p:cNvPr id="202" name="Google Shape;202;p33"/>
          <p:cNvPicPr preferRelativeResize="0"/>
          <p:nvPr/>
        </p:nvPicPr>
        <p:blipFill>
          <a:blip r:embed="rId3">
            <a:alphaModFix/>
          </a:blip>
          <a:stretch>
            <a:fillRect/>
          </a:stretch>
        </p:blipFill>
        <p:spPr>
          <a:xfrm>
            <a:off x="6250755" y="2771226"/>
            <a:ext cx="2300463" cy="2372275"/>
          </a:xfrm>
          <a:prstGeom prst="rect">
            <a:avLst/>
          </a:prstGeom>
          <a:noFill/>
          <a:ln>
            <a:noFill/>
          </a:ln>
        </p:spPr>
      </p:pic>
      <p:sp>
        <p:nvSpPr>
          <p:cNvPr id="203" name="Google Shape;203;p33"/>
          <p:cNvSpPr txBox="1"/>
          <p:nvPr>
            <p:ph idx="1" type="body"/>
          </p:nvPr>
        </p:nvSpPr>
        <p:spPr>
          <a:xfrm>
            <a:off x="487350" y="865325"/>
            <a:ext cx="8169300" cy="42783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Mashing is wetting then holding crushed grain at various temperatures for enzymes to convert starches into sugars - different grains and beer styles vary in their mash steps</a:t>
            </a:r>
            <a:endParaRPr sz="2900">
              <a:solidFill>
                <a:srgbClr val="FFFFFF"/>
              </a:solidFill>
            </a:endParaRPr>
          </a:p>
          <a:p>
            <a:pPr indent="0" lvl="0" marL="0" rtl="0" algn="l">
              <a:spcBef>
                <a:spcPts val="1600"/>
              </a:spcBef>
              <a:spcAft>
                <a:spcPts val="0"/>
              </a:spcAft>
              <a:buNone/>
            </a:pPr>
            <a:r>
              <a:rPr lang="en" sz="2900">
                <a:solidFill>
                  <a:srgbClr val="FFFFFF"/>
                </a:solidFill>
              </a:rPr>
              <a:t>Ale malts typically </a:t>
            </a:r>
            <a:r>
              <a:rPr b="1" lang="en" sz="2900">
                <a:solidFill>
                  <a:srgbClr val="FFFFFF"/>
                </a:solidFill>
              </a:rPr>
              <a:t>67°C</a:t>
            </a:r>
            <a:r>
              <a:rPr lang="en" sz="2900">
                <a:solidFill>
                  <a:srgbClr val="FFFFFF"/>
                </a:solidFill>
              </a:rPr>
              <a:t> </a:t>
            </a:r>
            <a:r>
              <a:rPr lang="en" sz="2900">
                <a:solidFill>
                  <a:srgbClr val="FFFFFF"/>
                </a:solidFill>
              </a:rPr>
              <a:t>for 1 hour</a:t>
            </a:r>
            <a:endParaRPr b="1" sz="2900">
              <a:solidFill>
                <a:schemeClr val="dk1"/>
              </a:solidFill>
            </a:endParaRPr>
          </a:p>
          <a:p>
            <a:pPr indent="0" lvl="0" marL="0" rtl="0" algn="l">
              <a:spcBef>
                <a:spcPts val="1600"/>
              </a:spcBef>
              <a:spcAft>
                <a:spcPts val="0"/>
              </a:spcAft>
              <a:buNone/>
            </a:pPr>
            <a:r>
              <a:rPr lang="en" sz="2900">
                <a:solidFill>
                  <a:srgbClr val="FFFFFF"/>
                </a:solidFill>
              </a:rPr>
              <a:t>Many </a:t>
            </a:r>
            <a:r>
              <a:rPr lang="en" sz="2900">
                <a:solidFill>
                  <a:srgbClr val="FFFFFF"/>
                </a:solidFill>
              </a:rPr>
              <a:t>variations = flavours…</a:t>
            </a:r>
            <a:endParaRPr sz="2900">
              <a:solidFill>
                <a:srgbClr val="FFFFFF"/>
              </a:solidFill>
            </a:endParaRPr>
          </a:p>
          <a:p>
            <a:pPr indent="0" lvl="0" marL="0" rtl="0" algn="l">
              <a:spcBef>
                <a:spcPts val="1600"/>
              </a:spcBef>
              <a:spcAft>
                <a:spcPts val="0"/>
              </a:spcAft>
              <a:buNone/>
            </a:pPr>
            <a:r>
              <a:rPr lang="en" sz="2500">
                <a:solidFill>
                  <a:srgbClr val="FFFFFF"/>
                </a:solidFill>
              </a:rPr>
              <a:t>Getting it wrong affects efficiency = cost</a:t>
            </a:r>
            <a:endParaRPr sz="2900">
              <a:solidFill>
                <a:srgbClr val="FFFFFF"/>
              </a:solidFill>
            </a:endParaRPr>
          </a:p>
          <a:p>
            <a:pPr indent="0" lvl="0" marL="0" rtl="0" algn="l">
              <a:spcBef>
                <a:spcPts val="1600"/>
              </a:spcBef>
              <a:spcAft>
                <a:spcPts val="1600"/>
              </a:spcAft>
              <a:buNone/>
            </a:pPr>
            <a:r>
              <a:rPr lang="en" sz="2900">
                <a:solidFill>
                  <a:srgbClr val="FFFFFF"/>
                </a:solidFill>
              </a:rPr>
              <a:t> </a:t>
            </a:r>
            <a:endParaRPr sz="29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a:t>
            </a:r>
            <a:r>
              <a:rPr lang="en"/>
              <a:t>2 - Mashing (enzymes </a:t>
            </a:r>
            <a:r>
              <a:rPr lang="en"/>
              <a:t>convert </a:t>
            </a:r>
            <a:r>
              <a:rPr lang="en"/>
              <a:t>starches </a:t>
            </a:r>
            <a:r>
              <a:rPr lang="en"/>
              <a:t>sugars)</a:t>
            </a:r>
            <a:endParaRPr/>
          </a:p>
          <a:p>
            <a:pPr indent="0" lvl="0" marL="0" rtl="0" algn="l">
              <a:spcBef>
                <a:spcPts val="0"/>
              </a:spcBef>
              <a:spcAft>
                <a:spcPts val="0"/>
              </a:spcAft>
              <a:buNone/>
            </a:pPr>
            <a:r>
              <a:t/>
            </a:r>
            <a:endParaRPr/>
          </a:p>
        </p:txBody>
      </p:sp>
      <p:sp>
        <p:nvSpPr>
          <p:cNvPr id="209" name="Google Shape;209;p34"/>
          <p:cNvSpPr txBox="1"/>
          <p:nvPr>
            <p:ph idx="1" type="body"/>
          </p:nvPr>
        </p:nvSpPr>
        <p:spPr>
          <a:xfrm>
            <a:off x="663150" y="923875"/>
            <a:ext cx="8169300" cy="42195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Pilsner malt </a:t>
            </a:r>
            <a:r>
              <a:rPr b="1" lang="en" sz="2900">
                <a:solidFill>
                  <a:srgbClr val="FFFFFF"/>
                </a:solidFill>
              </a:rPr>
              <a:t>51</a:t>
            </a:r>
            <a:r>
              <a:rPr b="1" lang="en" sz="2900">
                <a:solidFill>
                  <a:schemeClr val="dk1"/>
                </a:solidFill>
              </a:rPr>
              <a:t>°C </a:t>
            </a:r>
            <a:r>
              <a:rPr lang="en" sz="2900">
                <a:solidFill>
                  <a:srgbClr val="FFFFFF"/>
                </a:solidFill>
              </a:rPr>
              <a:t>for 30min </a:t>
            </a:r>
            <a:r>
              <a:rPr i="1" lang="en" sz="2900">
                <a:solidFill>
                  <a:srgbClr val="FFFFFF"/>
                </a:solidFill>
              </a:rPr>
              <a:t>then</a:t>
            </a:r>
            <a:r>
              <a:rPr lang="en" sz="2900">
                <a:solidFill>
                  <a:srgbClr val="FFFFFF"/>
                </a:solidFill>
              </a:rPr>
              <a:t> </a:t>
            </a:r>
            <a:r>
              <a:rPr b="1" lang="en" sz="2900">
                <a:solidFill>
                  <a:srgbClr val="FFFFFF"/>
                </a:solidFill>
              </a:rPr>
              <a:t>67</a:t>
            </a:r>
            <a:r>
              <a:rPr b="1" lang="en" sz="2900">
                <a:solidFill>
                  <a:schemeClr val="dk1"/>
                </a:solidFill>
              </a:rPr>
              <a:t>°C</a:t>
            </a:r>
            <a:r>
              <a:rPr lang="en" sz="2900">
                <a:solidFill>
                  <a:srgbClr val="FFFFFF"/>
                </a:solidFill>
              </a:rPr>
              <a:t> for 30min!</a:t>
            </a:r>
            <a:endParaRPr sz="2900">
              <a:solidFill>
                <a:srgbClr val="FFFFFF"/>
              </a:solidFill>
            </a:endParaRPr>
          </a:p>
          <a:p>
            <a:pPr indent="0" lvl="0" marL="0" rtl="0" algn="l">
              <a:spcBef>
                <a:spcPts val="1600"/>
              </a:spcBef>
              <a:spcAft>
                <a:spcPts val="0"/>
              </a:spcAft>
              <a:buNone/>
            </a:pPr>
            <a:r>
              <a:rPr lang="en" sz="2900">
                <a:solidFill>
                  <a:srgbClr val="FFFFFF"/>
                </a:solidFill>
              </a:rPr>
              <a:t>Most grains also need a ‘mash out’ at 75C to avoid </a:t>
            </a:r>
            <a:r>
              <a:rPr lang="en" sz="2900">
                <a:solidFill>
                  <a:srgbClr val="FFFFFF"/>
                </a:solidFill>
              </a:rPr>
              <a:t>diacetyl</a:t>
            </a:r>
            <a:r>
              <a:rPr lang="en" sz="2900">
                <a:solidFill>
                  <a:srgbClr val="FFFFFF"/>
                </a:solidFill>
              </a:rPr>
              <a:t> (= bad </a:t>
            </a:r>
            <a:r>
              <a:rPr lang="en" sz="2900">
                <a:solidFill>
                  <a:srgbClr val="FFFFFF"/>
                </a:solidFill>
              </a:rPr>
              <a:t>esters</a:t>
            </a:r>
            <a:r>
              <a:rPr lang="en" sz="2900">
                <a:solidFill>
                  <a:srgbClr val="FFFFFF"/>
                </a:solidFill>
              </a:rPr>
              <a:t>) being released</a:t>
            </a:r>
            <a:endParaRPr sz="2900">
              <a:solidFill>
                <a:srgbClr val="FFFFFF"/>
              </a:solidFill>
            </a:endParaRPr>
          </a:p>
          <a:p>
            <a:pPr indent="0" lvl="0" marL="0" rtl="0" algn="l">
              <a:spcBef>
                <a:spcPts val="1600"/>
              </a:spcBef>
              <a:spcAft>
                <a:spcPts val="0"/>
              </a:spcAft>
              <a:buNone/>
            </a:pPr>
            <a:r>
              <a:rPr lang="en" sz="2900">
                <a:solidFill>
                  <a:srgbClr val="FFFFFF"/>
                </a:solidFill>
              </a:rPr>
              <a:t>In</a:t>
            </a:r>
            <a:r>
              <a:rPr lang="en" sz="2900">
                <a:solidFill>
                  <a:srgbClr val="FFFFFF"/>
                </a:solidFill>
              </a:rPr>
              <a:t> </a:t>
            </a:r>
            <a:r>
              <a:rPr lang="en" sz="2900">
                <a:solidFill>
                  <a:srgbClr val="FFFFFF"/>
                </a:solidFill>
              </a:rPr>
              <a:t>1790’s Sydney, how did they?                  </a:t>
            </a:r>
            <a:r>
              <a:rPr lang="en" sz="2900">
                <a:solidFill>
                  <a:srgbClr val="FFFFFF"/>
                </a:solidFill>
              </a:rPr>
              <a:t>brews were likely</a:t>
            </a:r>
            <a:r>
              <a:rPr lang="en" sz="2900">
                <a:solidFill>
                  <a:srgbClr val="FFFFFF"/>
                </a:solidFill>
              </a:rPr>
              <a:t> pretty inefficient</a:t>
            </a:r>
            <a:endParaRPr sz="2900">
              <a:solidFill>
                <a:srgbClr val="FFFFFF"/>
              </a:solidFill>
            </a:endParaRPr>
          </a:p>
          <a:p>
            <a:pPr indent="0" lvl="0" marL="0" rtl="0" algn="l">
              <a:spcBef>
                <a:spcPts val="1600"/>
              </a:spcBef>
              <a:spcAft>
                <a:spcPts val="0"/>
              </a:spcAft>
              <a:buNone/>
            </a:pPr>
            <a:r>
              <a:rPr lang="en" sz="1400">
                <a:solidFill>
                  <a:srgbClr val="FFFFFF"/>
                </a:solidFill>
              </a:rPr>
              <a:t>(this by the way is how it’s done today - this is </a:t>
            </a:r>
            <a:br>
              <a:rPr lang="en" sz="1400">
                <a:solidFill>
                  <a:srgbClr val="FFFFFF"/>
                </a:solidFill>
              </a:rPr>
            </a:br>
            <a:r>
              <a:rPr lang="en" sz="1400">
                <a:solidFill>
                  <a:srgbClr val="FFFFFF"/>
                </a:solidFill>
              </a:rPr>
              <a:t>computer controlled heating with a sensitive thermocouple</a:t>
            </a:r>
            <a:br>
              <a:rPr lang="en" sz="1400">
                <a:solidFill>
                  <a:srgbClr val="FFFFFF"/>
                </a:solidFill>
              </a:rPr>
            </a:br>
            <a:r>
              <a:rPr lang="en" sz="1400">
                <a:solidFill>
                  <a:srgbClr val="FFFFFF"/>
                </a:solidFill>
              </a:rPr>
              <a:t>feedback to electrical element - very precise step mash = best efficient)</a:t>
            </a:r>
            <a:endParaRPr sz="1400">
              <a:solidFill>
                <a:srgbClr val="FFFFFF"/>
              </a:solidFill>
            </a:endParaRPr>
          </a:p>
          <a:p>
            <a:pPr indent="0" lvl="0" marL="0" rtl="0" algn="l">
              <a:spcBef>
                <a:spcPts val="1600"/>
              </a:spcBef>
              <a:spcAft>
                <a:spcPts val="1600"/>
              </a:spcAft>
              <a:buNone/>
            </a:pPr>
            <a:r>
              <a:rPr lang="en" sz="2900">
                <a:solidFill>
                  <a:srgbClr val="FFFFFF"/>
                </a:solidFill>
              </a:rPr>
              <a:t> </a:t>
            </a:r>
            <a:endParaRPr sz="2900">
              <a:solidFill>
                <a:srgbClr val="FFFFFF"/>
              </a:solidFill>
            </a:endParaRPr>
          </a:p>
        </p:txBody>
      </p:sp>
      <p:pic>
        <p:nvPicPr>
          <p:cNvPr id="210" name="Google Shape;210;p34"/>
          <p:cNvPicPr preferRelativeResize="0"/>
          <p:nvPr/>
        </p:nvPicPr>
        <p:blipFill>
          <a:blip r:embed="rId3">
            <a:alphaModFix/>
          </a:blip>
          <a:stretch>
            <a:fillRect/>
          </a:stretch>
        </p:blipFill>
        <p:spPr>
          <a:xfrm>
            <a:off x="6472763" y="2861275"/>
            <a:ext cx="3042289" cy="22821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a:t>
            </a:r>
            <a:r>
              <a:rPr lang="en"/>
              <a:t>3 - Lauter / Sparging the grain out of </a:t>
            </a:r>
            <a:r>
              <a:rPr lang="en"/>
              <a:t>the wort</a:t>
            </a:r>
            <a:endParaRPr/>
          </a:p>
          <a:p>
            <a:pPr indent="0" lvl="0" marL="0" rtl="0" algn="l">
              <a:spcBef>
                <a:spcPts val="0"/>
              </a:spcBef>
              <a:spcAft>
                <a:spcPts val="0"/>
              </a:spcAft>
              <a:buNone/>
            </a:pPr>
            <a:r>
              <a:t/>
            </a:r>
            <a:endParaRPr/>
          </a:p>
        </p:txBody>
      </p:sp>
      <p:sp>
        <p:nvSpPr>
          <p:cNvPr id="216" name="Google Shape;216;p35"/>
          <p:cNvSpPr txBox="1"/>
          <p:nvPr>
            <p:ph idx="1" type="body"/>
          </p:nvPr>
        </p:nvSpPr>
        <p:spPr>
          <a:xfrm>
            <a:off x="663150" y="923875"/>
            <a:ext cx="8169300" cy="4181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Removing the grain to leave only wort </a:t>
            </a:r>
            <a:r>
              <a:rPr i="1" lang="en" sz="2600">
                <a:solidFill>
                  <a:srgbClr val="FFFFFF"/>
                </a:solidFill>
              </a:rPr>
              <a:t>(said wert)</a:t>
            </a:r>
            <a:endParaRPr i="1" sz="2600">
              <a:solidFill>
                <a:srgbClr val="FFFFFF"/>
              </a:solidFill>
            </a:endParaRPr>
          </a:p>
          <a:p>
            <a:pPr indent="0" lvl="0" marL="0" rtl="0" algn="l">
              <a:spcBef>
                <a:spcPts val="1600"/>
              </a:spcBef>
              <a:spcAft>
                <a:spcPts val="0"/>
              </a:spcAft>
              <a:buNone/>
            </a:pPr>
            <a:r>
              <a:rPr lang="en" sz="2900">
                <a:solidFill>
                  <a:srgbClr val="FFFFFF"/>
                </a:solidFill>
              </a:rPr>
              <a:t>Large tanks used in larger breweries </a:t>
            </a:r>
            <a:r>
              <a:rPr lang="en" sz="2900">
                <a:solidFill>
                  <a:srgbClr val="FFFFFF"/>
                </a:solidFill>
              </a:rPr>
              <a:t>actually </a:t>
            </a:r>
            <a:r>
              <a:rPr lang="en" sz="2900">
                <a:solidFill>
                  <a:srgbClr val="FFFFFF"/>
                </a:solidFill>
              </a:rPr>
              <a:t>sift the grain husks away, on small </a:t>
            </a:r>
            <a:br>
              <a:rPr lang="en" sz="2900">
                <a:solidFill>
                  <a:srgbClr val="FFFFFF"/>
                </a:solidFill>
              </a:rPr>
            </a:br>
            <a:r>
              <a:rPr lang="en" sz="2900">
                <a:solidFill>
                  <a:srgbClr val="FFFFFF"/>
                </a:solidFill>
              </a:rPr>
              <a:t>scale you just make a tea bag</a:t>
            </a:r>
            <a:endParaRPr sz="2900">
              <a:solidFill>
                <a:srgbClr val="FFFFFF"/>
              </a:solidFill>
            </a:endParaRPr>
          </a:p>
          <a:p>
            <a:pPr indent="0" lvl="0" marL="0" rtl="0" algn="l">
              <a:spcBef>
                <a:spcPts val="1600"/>
              </a:spcBef>
              <a:spcAft>
                <a:spcPts val="1600"/>
              </a:spcAft>
              <a:buNone/>
            </a:pPr>
            <a:r>
              <a:rPr lang="en" sz="2900">
                <a:solidFill>
                  <a:srgbClr val="FFFFFF"/>
                </a:solidFill>
              </a:rPr>
              <a:t>Then gently (very very gently)</a:t>
            </a:r>
            <a:br>
              <a:rPr lang="en" sz="2900">
                <a:solidFill>
                  <a:srgbClr val="FFFFFF"/>
                </a:solidFill>
              </a:rPr>
            </a:br>
            <a:r>
              <a:rPr lang="en" sz="2900">
                <a:solidFill>
                  <a:srgbClr val="FFFFFF"/>
                </a:solidFill>
              </a:rPr>
              <a:t>wash the grain through,</a:t>
            </a:r>
            <a:br>
              <a:rPr lang="en" sz="2900">
                <a:solidFill>
                  <a:srgbClr val="FFFFFF"/>
                </a:solidFill>
              </a:rPr>
            </a:br>
            <a:r>
              <a:rPr lang="en" sz="2900">
                <a:solidFill>
                  <a:srgbClr val="FFFFFF"/>
                </a:solidFill>
              </a:rPr>
              <a:t>at </a:t>
            </a:r>
            <a:r>
              <a:rPr b="1" lang="en" sz="2900">
                <a:solidFill>
                  <a:srgbClr val="FFFFFF"/>
                </a:solidFill>
              </a:rPr>
              <a:t>75</a:t>
            </a:r>
            <a:r>
              <a:rPr b="1" lang="en" sz="2900">
                <a:solidFill>
                  <a:schemeClr val="dk1"/>
                </a:solidFill>
              </a:rPr>
              <a:t>°C</a:t>
            </a:r>
            <a:r>
              <a:rPr lang="en" sz="2900">
                <a:solidFill>
                  <a:srgbClr val="FFFFFF"/>
                </a:solidFill>
              </a:rPr>
              <a:t> to about </a:t>
            </a:r>
            <a:r>
              <a:rPr b="1" lang="en" sz="2900">
                <a:solidFill>
                  <a:srgbClr val="FFFFFF"/>
                </a:solidFill>
              </a:rPr>
              <a:t>115%</a:t>
            </a:r>
            <a:r>
              <a:rPr lang="en" sz="2900">
                <a:solidFill>
                  <a:srgbClr val="FFFFFF"/>
                </a:solidFill>
              </a:rPr>
              <a:t> </a:t>
            </a:r>
            <a:r>
              <a:rPr lang="en" sz="2900">
                <a:solidFill>
                  <a:srgbClr val="FFFFFF"/>
                </a:solidFill>
              </a:rPr>
              <a:t>liquor </a:t>
            </a:r>
            <a:endParaRPr sz="2900">
              <a:solidFill>
                <a:srgbClr val="FFFFFF"/>
              </a:solidFill>
            </a:endParaRPr>
          </a:p>
        </p:txBody>
      </p:sp>
      <p:pic>
        <p:nvPicPr>
          <p:cNvPr id="217" name="Google Shape;217;p35"/>
          <p:cNvPicPr preferRelativeResize="0"/>
          <p:nvPr/>
        </p:nvPicPr>
        <p:blipFill>
          <a:blip r:embed="rId3">
            <a:alphaModFix/>
          </a:blip>
          <a:stretch>
            <a:fillRect/>
          </a:stretch>
        </p:blipFill>
        <p:spPr>
          <a:xfrm>
            <a:off x="5989099" y="2275418"/>
            <a:ext cx="3122031" cy="282968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a:t>
            </a:r>
            <a:r>
              <a:rPr lang="en"/>
              <a:t>4 - Boiling - easy enough in colonial days too</a:t>
            </a:r>
            <a:endParaRPr/>
          </a:p>
          <a:p>
            <a:pPr indent="0" lvl="0" marL="0" rtl="0" algn="l">
              <a:spcBef>
                <a:spcPts val="0"/>
              </a:spcBef>
              <a:spcAft>
                <a:spcPts val="0"/>
              </a:spcAft>
              <a:buNone/>
            </a:pPr>
            <a:r>
              <a:t/>
            </a:r>
            <a:endParaRPr/>
          </a:p>
        </p:txBody>
      </p:sp>
      <p:sp>
        <p:nvSpPr>
          <p:cNvPr id="223" name="Google Shape;223;p36"/>
          <p:cNvSpPr txBox="1"/>
          <p:nvPr>
            <p:ph idx="1" type="body"/>
          </p:nvPr>
        </p:nvSpPr>
        <p:spPr>
          <a:xfrm>
            <a:off x="663153" y="923877"/>
            <a:ext cx="81693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Literally hard boil at </a:t>
            </a:r>
            <a:r>
              <a:rPr b="1" lang="en" sz="2900">
                <a:solidFill>
                  <a:srgbClr val="FFFFFF"/>
                </a:solidFill>
              </a:rPr>
              <a:t>100</a:t>
            </a:r>
            <a:r>
              <a:rPr b="1" lang="en" sz="2900">
                <a:solidFill>
                  <a:schemeClr val="dk1"/>
                </a:solidFill>
              </a:rPr>
              <a:t>°C </a:t>
            </a:r>
            <a:r>
              <a:rPr lang="en" sz="2900">
                <a:solidFill>
                  <a:srgbClr val="FFFFFF"/>
                </a:solidFill>
              </a:rPr>
              <a:t>(no less) for an hour to 1</a:t>
            </a:r>
            <a:r>
              <a:rPr lang="en" sz="2900">
                <a:solidFill>
                  <a:schemeClr val="dk1"/>
                </a:solidFill>
              </a:rPr>
              <a:t>½ </a:t>
            </a:r>
            <a:r>
              <a:rPr lang="en" sz="2900">
                <a:solidFill>
                  <a:srgbClr val="FFFFFF"/>
                </a:solidFill>
              </a:rPr>
              <a:t>hours (any volume -</a:t>
            </a:r>
            <a:br>
              <a:rPr lang="en" sz="2900">
                <a:solidFill>
                  <a:srgbClr val="FFFFFF"/>
                </a:solidFill>
              </a:rPr>
            </a:br>
            <a:r>
              <a:rPr lang="en" sz="2900">
                <a:solidFill>
                  <a:srgbClr val="FFFFFF"/>
                </a:solidFill>
              </a:rPr>
              <a:t>hence that extra </a:t>
            </a:r>
            <a:r>
              <a:rPr b="1" lang="en" sz="2900">
                <a:solidFill>
                  <a:srgbClr val="FFFFFF"/>
                </a:solidFill>
              </a:rPr>
              <a:t>15</a:t>
            </a:r>
            <a:r>
              <a:rPr b="1" lang="en" sz="2900">
                <a:solidFill>
                  <a:srgbClr val="FFFFFF"/>
                </a:solidFill>
              </a:rPr>
              <a:t>%</a:t>
            </a:r>
            <a:r>
              <a:rPr lang="en" sz="2900">
                <a:solidFill>
                  <a:srgbClr val="FFFFFF"/>
                </a:solidFill>
              </a:rPr>
              <a:t> liquor)</a:t>
            </a:r>
            <a:endParaRPr sz="2900">
              <a:solidFill>
                <a:srgbClr val="FFFFFF"/>
              </a:solidFill>
            </a:endParaRPr>
          </a:p>
          <a:p>
            <a:pPr indent="0" lvl="0" marL="0" rtl="0" algn="l">
              <a:spcBef>
                <a:spcPts val="1600"/>
              </a:spcBef>
              <a:spcAft>
                <a:spcPts val="0"/>
              </a:spcAft>
              <a:buNone/>
            </a:pPr>
            <a:r>
              <a:rPr lang="en" sz="2900">
                <a:solidFill>
                  <a:srgbClr val="FFFFFF"/>
                </a:solidFill>
              </a:rPr>
              <a:t>Hops added in various stages</a:t>
            </a:r>
            <a:br>
              <a:rPr lang="en" sz="2900">
                <a:solidFill>
                  <a:srgbClr val="FFFFFF"/>
                </a:solidFill>
              </a:rPr>
            </a:br>
            <a:r>
              <a:rPr lang="en" sz="2900">
                <a:solidFill>
                  <a:srgbClr val="FFFFFF"/>
                </a:solidFill>
              </a:rPr>
              <a:t>Bittering hops in at the start</a:t>
            </a:r>
            <a:br>
              <a:rPr lang="en" sz="2900">
                <a:solidFill>
                  <a:srgbClr val="FFFFFF"/>
                </a:solidFill>
              </a:rPr>
            </a:br>
            <a:r>
              <a:rPr lang="en" sz="2900">
                <a:solidFill>
                  <a:srgbClr val="FFFFFF"/>
                </a:solidFill>
              </a:rPr>
              <a:t>+ often in the middle boil</a:t>
            </a:r>
            <a:endParaRPr sz="2900">
              <a:solidFill>
                <a:srgbClr val="FFFFFF"/>
              </a:solidFill>
            </a:endParaRPr>
          </a:p>
          <a:p>
            <a:pPr indent="0" lvl="0" marL="0" rtl="0" algn="l">
              <a:spcBef>
                <a:spcPts val="1600"/>
              </a:spcBef>
              <a:spcAft>
                <a:spcPts val="1600"/>
              </a:spcAft>
              <a:buNone/>
            </a:pPr>
            <a:r>
              <a:rPr lang="en" sz="2900">
                <a:solidFill>
                  <a:srgbClr val="FFFFFF"/>
                </a:solidFill>
              </a:rPr>
              <a:t>Aromatic hops go </a:t>
            </a:r>
            <a:r>
              <a:rPr lang="en" sz="2900">
                <a:solidFill>
                  <a:srgbClr val="FFFFFF"/>
                </a:solidFill>
              </a:rPr>
              <a:t>in </a:t>
            </a:r>
            <a:r>
              <a:rPr lang="en" sz="2900">
                <a:solidFill>
                  <a:srgbClr val="FFFFFF"/>
                </a:solidFill>
              </a:rPr>
              <a:t>at the end</a:t>
            </a:r>
            <a:endParaRPr sz="2900">
              <a:solidFill>
                <a:srgbClr val="FFFFFF"/>
              </a:solidFill>
            </a:endParaRPr>
          </a:p>
        </p:txBody>
      </p:sp>
      <p:pic>
        <p:nvPicPr>
          <p:cNvPr id="224" name="Google Shape;224;p36"/>
          <p:cNvPicPr preferRelativeResize="0"/>
          <p:nvPr/>
        </p:nvPicPr>
        <p:blipFill>
          <a:blip r:embed="rId3">
            <a:alphaModFix/>
          </a:blip>
          <a:stretch>
            <a:fillRect/>
          </a:stretch>
        </p:blipFill>
        <p:spPr>
          <a:xfrm>
            <a:off x="5794741" y="2480455"/>
            <a:ext cx="2663045" cy="2663045"/>
          </a:xfrm>
          <a:prstGeom prst="rect">
            <a:avLst/>
          </a:prstGeom>
          <a:noFill/>
          <a:ln>
            <a:noFill/>
          </a:ln>
        </p:spPr>
      </p:pic>
      <p:pic>
        <p:nvPicPr>
          <p:cNvPr id="225" name="Google Shape;225;p36"/>
          <p:cNvPicPr preferRelativeResize="0"/>
          <p:nvPr/>
        </p:nvPicPr>
        <p:blipFill>
          <a:blip r:embed="rId4">
            <a:alphaModFix/>
          </a:blip>
          <a:stretch>
            <a:fillRect/>
          </a:stretch>
        </p:blipFill>
        <p:spPr>
          <a:xfrm>
            <a:off x="5794745" y="1803415"/>
            <a:ext cx="2276162" cy="170739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#4 - Hop choices (then)</a:t>
            </a:r>
            <a:endParaRPr/>
          </a:p>
          <a:p>
            <a:pPr indent="0" lvl="0" marL="0" rtl="0" algn="l">
              <a:spcBef>
                <a:spcPts val="0"/>
              </a:spcBef>
              <a:spcAft>
                <a:spcPts val="0"/>
              </a:spcAft>
              <a:buNone/>
            </a:pPr>
            <a:r>
              <a:t/>
            </a:r>
            <a:endParaRPr/>
          </a:p>
        </p:txBody>
      </p:sp>
      <p:sp>
        <p:nvSpPr>
          <p:cNvPr id="231" name="Google Shape;231;p37"/>
          <p:cNvSpPr txBox="1"/>
          <p:nvPr>
            <p:ph idx="1" type="body"/>
          </p:nvPr>
        </p:nvSpPr>
        <p:spPr>
          <a:xfrm>
            <a:off x="663150" y="1537250"/>
            <a:ext cx="8169300" cy="3024300"/>
          </a:xfrm>
          <a:prstGeom prst="rect">
            <a:avLst/>
          </a:prstGeom>
        </p:spPr>
        <p:txBody>
          <a:bodyPr anchorCtr="0" anchor="t" bIns="92500" lIns="92500" spcFirstLastPara="1" rIns="92500" wrap="square" tIns="92500">
            <a:noAutofit/>
          </a:bodyPr>
          <a:lstStyle/>
          <a:p>
            <a:pPr indent="0" lvl="0" marL="0" rtl="0" algn="l">
              <a:lnSpc>
                <a:spcPct val="100000"/>
              </a:lnSpc>
              <a:spcBef>
                <a:spcPts val="0"/>
              </a:spcBef>
              <a:spcAft>
                <a:spcPts val="0"/>
              </a:spcAft>
              <a:buNone/>
            </a:pPr>
            <a:r>
              <a:rPr lang="en" sz="2900">
                <a:solidFill>
                  <a:srgbClr val="FFFFFF"/>
                </a:solidFill>
              </a:rPr>
              <a:t>Beer without hops is sickly sweet - bittering hops from Kent oast houses came via </a:t>
            </a:r>
            <a:r>
              <a:rPr lang="en" sz="2900">
                <a:solidFill>
                  <a:srgbClr val="FFFFFF"/>
                </a:solidFill>
              </a:rPr>
              <a:t>HMS</a:t>
            </a:r>
            <a:r>
              <a:rPr lang="en" sz="2900">
                <a:solidFill>
                  <a:srgbClr val="FFFFFF"/>
                </a:solidFill>
              </a:rPr>
              <a:t> Daedalus</a:t>
            </a:r>
            <a:endParaRPr sz="2900">
              <a:solidFill>
                <a:srgbClr val="FFFFFF"/>
              </a:solidFill>
            </a:endParaRPr>
          </a:p>
          <a:p>
            <a:pPr indent="0" lvl="0" marL="0" rtl="0" algn="l">
              <a:lnSpc>
                <a:spcPct val="100000"/>
              </a:lnSpc>
              <a:spcBef>
                <a:spcPts val="1600"/>
              </a:spcBef>
              <a:spcAft>
                <a:spcPts val="0"/>
              </a:spcAft>
              <a:buNone/>
            </a:pPr>
            <a:r>
              <a:rPr lang="en" sz="2900">
                <a:solidFill>
                  <a:srgbClr val="FFFFFF"/>
                </a:solidFill>
              </a:rPr>
              <a:t>Hops were a bit of a cash crop back then - James Squire grew on </a:t>
            </a:r>
            <a:r>
              <a:rPr b="1" lang="en" sz="2900">
                <a:solidFill>
                  <a:srgbClr val="FFFFFF"/>
                </a:solidFill>
              </a:rPr>
              <a:t>4 acres</a:t>
            </a:r>
            <a:r>
              <a:rPr lang="en" sz="2900">
                <a:solidFill>
                  <a:srgbClr val="FFFFFF"/>
                </a:solidFill>
              </a:rPr>
              <a:t> at Kissing Point</a:t>
            </a:r>
            <a:endParaRPr sz="2900">
              <a:solidFill>
                <a:srgbClr val="FFFFFF"/>
              </a:solidFill>
            </a:endParaRPr>
          </a:p>
          <a:p>
            <a:pPr indent="0" lvl="0" marL="0" rtl="0" algn="l">
              <a:lnSpc>
                <a:spcPct val="100000"/>
              </a:lnSpc>
              <a:spcBef>
                <a:spcPts val="1600"/>
              </a:spcBef>
              <a:spcAft>
                <a:spcPts val="0"/>
              </a:spcAft>
              <a:buNone/>
            </a:pPr>
            <a:r>
              <a:rPr lang="en" sz="2900">
                <a:solidFill>
                  <a:srgbClr val="FFFFFF"/>
                </a:solidFill>
              </a:rPr>
              <a:t>(East Kent) Goldings hop &gt; 200 years cultivation</a:t>
            </a:r>
            <a:endParaRPr sz="2900">
              <a:solidFill>
                <a:srgbClr val="FFFFFF"/>
              </a:solidFill>
            </a:endParaRPr>
          </a:p>
          <a:p>
            <a:pPr indent="0" lvl="0" marL="0" rtl="0" algn="l">
              <a:lnSpc>
                <a:spcPct val="100000"/>
              </a:lnSpc>
              <a:spcBef>
                <a:spcPts val="1600"/>
              </a:spcBef>
              <a:spcAft>
                <a:spcPts val="1600"/>
              </a:spcAft>
              <a:buNone/>
            </a:pPr>
            <a:r>
              <a:rPr lang="en" sz="2900">
                <a:solidFill>
                  <a:srgbClr val="FFFFFF"/>
                </a:solidFill>
              </a:rPr>
              <a:t>Unlikely to have (any) aromatic varieties around </a:t>
            </a:r>
            <a:endParaRPr sz="2900">
              <a:solidFill>
                <a:srgbClr val="FFFFFF"/>
              </a:solidFill>
            </a:endParaRPr>
          </a:p>
        </p:txBody>
      </p:sp>
      <p:pic>
        <p:nvPicPr>
          <p:cNvPr id="232" name="Google Shape;232;p37"/>
          <p:cNvPicPr preferRelativeResize="0"/>
          <p:nvPr/>
        </p:nvPicPr>
        <p:blipFill>
          <a:blip r:embed="rId3">
            <a:alphaModFix/>
          </a:blip>
          <a:stretch>
            <a:fillRect/>
          </a:stretch>
        </p:blipFill>
        <p:spPr>
          <a:xfrm>
            <a:off x="4572000" y="0"/>
            <a:ext cx="4571998" cy="15372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a:t>
            </a:r>
            <a:r>
              <a:rPr lang="en"/>
              <a:t>4 - Hop choices (today)</a:t>
            </a:r>
            <a:endParaRPr/>
          </a:p>
          <a:p>
            <a:pPr indent="0" lvl="0" marL="0" rtl="0" algn="l">
              <a:spcBef>
                <a:spcPts val="0"/>
              </a:spcBef>
              <a:spcAft>
                <a:spcPts val="0"/>
              </a:spcAft>
              <a:buNone/>
            </a:pPr>
            <a:r>
              <a:t/>
            </a:r>
            <a:endParaRPr/>
          </a:p>
        </p:txBody>
      </p:sp>
      <p:sp>
        <p:nvSpPr>
          <p:cNvPr id="238" name="Google Shape;238;p38"/>
          <p:cNvSpPr txBox="1"/>
          <p:nvPr>
            <p:ph idx="1" type="body"/>
          </p:nvPr>
        </p:nvSpPr>
        <p:spPr>
          <a:xfrm>
            <a:off x="663153" y="923877"/>
            <a:ext cx="8169300" cy="3637800"/>
          </a:xfrm>
          <a:prstGeom prst="rect">
            <a:avLst/>
          </a:prstGeom>
        </p:spPr>
        <p:txBody>
          <a:bodyPr anchorCtr="0" anchor="t" bIns="92500" lIns="92500" spcFirstLastPara="1" rIns="92500" wrap="square" tIns="92500">
            <a:noAutofit/>
          </a:bodyPr>
          <a:lstStyle/>
          <a:p>
            <a:pPr indent="0" lvl="0" marL="0" rtl="0" algn="l">
              <a:lnSpc>
                <a:spcPct val="100000"/>
              </a:lnSpc>
              <a:spcBef>
                <a:spcPts val="0"/>
              </a:spcBef>
              <a:spcAft>
                <a:spcPts val="0"/>
              </a:spcAft>
              <a:buNone/>
            </a:pPr>
            <a:r>
              <a:rPr lang="en" sz="2900">
                <a:solidFill>
                  <a:srgbClr val="FFFFFF"/>
                </a:solidFill>
              </a:rPr>
              <a:t>Varieties of hop, </a:t>
            </a:r>
            <a:r>
              <a:rPr b="1" lang="en" sz="2900">
                <a:solidFill>
                  <a:srgbClr val="FFFFFF"/>
                </a:solidFill>
              </a:rPr>
              <a:t>many</a:t>
            </a:r>
            <a:r>
              <a:rPr lang="en" sz="2900">
                <a:solidFill>
                  <a:srgbClr val="FFFFFF"/>
                </a:solidFill>
              </a:rPr>
              <a:t> are </a:t>
            </a:r>
            <a:r>
              <a:rPr lang="en" sz="2900">
                <a:solidFill>
                  <a:srgbClr val="00FFFF"/>
                </a:solidFill>
              </a:rPr>
              <a:t>Aussie</a:t>
            </a:r>
            <a:r>
              <a:rPr lang="en" sz="2900">
                <a:solidFill>
                  <a:srgbClr val="FFFFFF"/>
                </a:solidFill>
              </a:rPr>
              <a:t> and </a:t>
            </a:r>
            <a:r>
              <a:rPr lang="en" sz="2900">
                <a:solidFill>
                  <a:srgbClr val="FFFF00"/>
                </a:solidFill>
              </a:rPr>
              <a:t>NZ</a:t>
            </a:r>
            <a:r>
              <a:rPr lang="en" sz="2900">
                <a:solidFill>
                  <a:srgbClr val="FFFFFF"/>
                </a:solidFill>
              </a:rPr>
              <a:t> ones!</a:t>
            </a:r>
            <a:endParaRPr sz="2900">
              <a:solidFill>
                <a:srgbClr val="FFFFFF"/>
              </a:solidFill>
            </a:endParaRPr>
          </a:p>
          <a:p>
            <a:pPr indent="0" lvl="0" marL="0" rtl="0" algn="l">
              <a:lnSpc>
                <a:spcPct val="100000"/>
              </a:lnSpc>
              <a:spcBef>
                <a:spcPts val="1600"/>
              </a:spcBef>
              <a:spcAft>
                <a:spcPts val="0"/>
              </a:spcAft>
              <a:buNone/>
            </a:pPr>
            <a:r>
              <a:rPr lang="en" sz="1900">
                <a:solidFill>
                  <a:srgbClr val="FFFFFF"/>
                </a:solidFill>
              </a:rPr>
              <a:t>Bittering Hops </a:t>
            </a:r>
            <a:br>
              <a:rPr lang="en" sz="1900">
                <a:solidFill>
                  <a:srgbClr val="FFFFFF"/>
                </a:solidFill>
              </a:rPr>
            </a:br>
            <a:r>
              <a:rPr lang="en" sz="1000">
                <a:solidFill>
                  <a:srgbClr val="FFFFFF"/>
                </a:solidFill>
              </a:rPr>
              <a:t>Admiral, Agnus, Apollom, Banner, Bitter Gold, Bravo, Brewer’s Gold, Bullion, California, </a:t>
            </a:r>
            <a:r>
              <a:rPr b="1" lang="en" sz="1100">
                <a:solidFill>
                  <a:srgbClr val="00FFFF"/>
                </a:solidFill>
              </a:rPr>
              <a:t>Cluster</a:t>
            </a:r>
            <a:r>
              <a:rPr lang="en" sz="1000">
                <a:solidFill>
                  <a:srgbClr val="FFFFFF"/>
                </a:solidFill>
              </a:rPr>
              <a:t>, Chelan, Comet, </a:t>
            </a:r>
            <a:r>
              <a:rPr b="1" lang="en" sz="1100">
                <a:solidFill>
                  <a:srgbClr val="FFFF00"/>
                </a:solidFill>
              </a:rPr>
              <a:t>Dr Rudi</a:t>
            </a:r>
            <a:r>
              <a:rPr lang="en" sz="1000">
                <a:solidFill>
                  <a:srgbClr val="FFFFFF"/>
                </a:solidFill>
              </a:rPr>
              <a:t>, Eastern Gold, Eroica, Feux-Coeur, Galena, </a:t>
            </a:r>
            <a:r>
              <a:rPr b="1" lang="en" sz="1100">
                <a:solidFill>
                  <a:srgbClr val="00FFFF"/>
                </a:solidFill>
              </a:rPr>
              <a:t>Galaxy</a:t>
            </a:r>
            <a:r>
              <a:rPr lang="en" sz="1000">
                <a:solidFill>
                  <a:srgbClr val="FFFFFF"/>
                </a:solidFill>
              </a:rPr>
              <a:t>, </a:t>
            </a:r>
            <a:r>
              <a:rPr b="1" lang="en" sz="1100">
                <a:solidFill>
                  <a:srgbClr val="FFFF00"/>
                </a:solidFill>
              </a:rPr>
              <a:t>Green Bullet</a:t>
            </a:r>
            <a:r>
              <a:rPr lang="en" sz="1000">
                <a:solidFill>
                  <a:srgbClr val="FFFFFF"/>
                </a:solidFill>
              </a:rPr>
              <a:t>, Kitamidori, Magnum, Millennium, Newport, Outeniqua,</a:t>
            </a:r>
            <a:r>
              <a:rPr b="1" lang="en" sz="1100">
                <a:solidFill>
                  <a:srgbClr val="FFFF00"/>
                </a:solidFill>
              </a:rPr>
              <a:t>Pacific Gem, Pacific Sunrise</a:t>
            </a:r>
            <a:r>
              <a:rPr lang="en" sz="1000">
                <a:solidFill>
                  <a:srgbClr val="FFFFFF"/>
                </a:solidFill>
              </a:rPr>
              <a:t>, Pilot, </a:t>
            </a:r>
            <a:r>
              <a:rPr b="1" lang="en" sz="1100">
                <a:solidFill>
                  <a:srgbClr val="00FFFF"/>
                </a:solidFill>
              </a:rPr>
              <a:t>Pride of Ringwood</a:t>
            </a:r>
            <a:r>
              <a:rPr lang="en" sz="1000">
                <a:solidFill>
                  <a:srgbClr val="FFFFFF"/>
                </a:solidFill>
              </a:rPr>
              <a:t>, </a:t>
            </a:r>
            <a:r>
              <a:rPr b="1" lang="en" sz="1100">
                <a:solidFill>
                  <a:srgbClr val="FFFF00"/>
                </a:solidFill>
              </a:rPr>
              <a:t>Rakau, Riwaka</a:t>
            </a:r>
            <a:r>
              <a:rPr lang="en" sz="1000">
                <a:solidFill>
                  <a:srgbClr val="FFFFFF"/>
                </a:solidFill>
              </a:rPr>
              <a:t>, Satus, </a:t>
            </a:r>
            <a:r>
              <a:rPr b="1" lang="en" sz="1100">
                <a:solidFill>
                  <a:srgbClr val="FFFF00"/>
                </a:solidFill>
              </a:rPr>
              <a:t>Sticklebract</a:t>
            </a:r>
            <a:r>
              <a:rPr lang="en" sz="1000">
                <a:solidFill>
                  <a:srgbClr val="FFFFFF"/>
                </a:solidFill>
              </a:rPr>
              <a:t>, Sorachi Ace, </a:t>
            </a:r>
            <a:r>
              <a:rPr b="1" lang="en" sz="1100">
                <a:solidFill>
                  <a:srgbClr val="FFFF00"/>
                </a:solidFill>
              </a:rPr>
              <a:t>Southern Brewer, Southern Star,</a:t>
            </a:r>
            <a:r>
              <a:rPr lang="en" sz="1000">
                <a:solidFill>
                  <a:srgbClr val="FFFFFF"/>
                </a:solidFill>
              </a:rPr>
              <a:t> Sovereign, Summit, </a:t>
            </a:r>
            <a:r>
              <a:rPr b="1" lang="en" sz="1100">
                <a:solidFill>
                  <a:srgbClr val="FFFF00"/>
                </a:solidFill>
              </a:rPr>
              <a:t>Super Alpha</a:t>
            </a:r>
            <a:r>
              <a:rPr lang="en" sz="1000">
                <a:solidFill>
                  <a:schemeClr val="dk1"/>
                </a:solidFill>
              </a:rPr>
              <a:t>, </a:t>
            </a:r>
            <a:r>
              <a:rPr b="1" lang="en" sz="1100">
                <a:solidFill>
                  <a:srgbClr val="00FFFF"/>
                </a:solidFill>
              </a:rPr>
              <a:t>Super Pride</a:t>
            </a:r>
            <a:r>
              <a:rPr lang="en" sz="1000">
                <a:solidFill>
                  <a:srgbClr val="FFFFFF"/>
                </a:solidFill>
              </a:rPr>
              <a:t>, </a:t>
            </a:r>
            <a:r>
              <a:rPr b="1" lang="en" sz="1100">
                <a:solidFill>
                  <a:srgbClr val="FFFF00"/>
                </a:solidFill>
              </a:rPr>
              <a:t>Styr Golding</a:t>
            </a:r>
            <a:r>
              <a:rPr lang="en" sz="1000">
                <a:solidFill>
                  <a:srgbClr val="FFFFFF"/>
                </a:solidFill>
              </a:rPr>
              <a:t>, Symphony, Tillicum, Toyomidori, </a:t>
            </a:r>
            <a:r>
              <a:rPr b="1" lang="en" sz="1100">
                <a:solidFill>
                  <a:srgbClr val="00FFFF"/>
                </a:solidFill>
              </a:rPr>
              <a:t>Vic Secret</a:t>
            </a:r>
            <a:r>
              <a:rPr lang="en" sz="1000">
                <a:solidFill>
                  <a:srgbClr val="FFFFFF"/>
                </a:solidFill>
              </a:rPr>
              <a:t>,  Warrior, Yakima Cluster, Zenith, Zeus</a:t>
            </a:r>
            <a:endParaRPr sz="1000">
              <a:solidFill>
                <a:srgbClr val="FFFFFF"/>
              </a:solidFill>
            </a:endParaRPr>
          </a:p>
          <a:p>
            <a:pPr indent="0" lvl="0" marL="0" rtl="0" algn="l">
              <a:lnSpc>
                <a:spcPct val="100000"/>
              </a:lnSpc>
              <a:spcBef>
                <a:spcPts val="1600"/>
              </a:spcBef>
              <a:spcAft>
                <a:spcPts val="1600"/>
              </a:spcAft>
              <a:buNone/>
            </a:pPr>
            <a:r>
              <a:rPr lang="en" sz="1900">
                <a:solidFill>
                  <a:srgbClr val="FFFFFF"/>
                </a:solidFill>
              </a:rPr>
              <a:t>Aromatic Hops </a:t>
            </a:r>
            <a:br>
              <a:rPr lang="en" sz="1900">
                <a:solidFill>
                  <a:srgbClr val="FFFFFF"/>
                </a:solidFill>
              </a:rPr>
            </a:br>
            <a:r>
              <a:rPr lang="en" sz="1000">
                <a:solidFill>
                  <a:srgbClr val="FFFFFF"/>
                </a:solidFill>
              </a:rPr>
              <a:t>Ahil, Ahtanum, Amarillo, Amethyst, Aquila, Aramis, </a:t>
            </a:r>
            <a:r>
              <a:rPr b="1" lang="en" sz="1100">
                <a:solidFill>
                  <a:srgbClr val="00FFFF"/>
                </a:solidFill>
              </a:rPr>
              <a:t>Astra</a:t>
            </a:r>
            <a:r>
              <a:rPr lang="en" sz="1000">
                <a:solidFill>
                  <a:srgbClr val="FFFFFF"/>
                </a:solidFill>
              </a:rPr>
              <a:t>, Atlas, Backa, Bianca, Blato, Blisk, Boadicea, BOR, Bramling, Canadian Redvine, Canterbury Whitebine, </a:t>
            </a:r>
            <a:r>
              <a:rPr b="1" lang="en" sz="1100">
                <a:solidFill>
                  <a:srgbClr val="00FFFF"/>
                </a:solidFill>
              </a:rPr>
              <a:t>Cascade</a:t>
            </a:r>
            <a:r>
              <a:rPr lang="en" sz="1000">
                <a:solidFill>
                  <a:srgbClr val="FFFFFF"/>
                </a:solidFill>
              </a:rPr>
              <a:t> Cekin, Celeia, Cobb, Columbia, Crystal, Dana, Defender,</a:t>
            </a:r>
            <a:r>
              <a:rPr lang="en" sz="1000">
                <a:solidFill>
                  <a:srgbClr val="FFFFFF"/>
                </a:solidFill>
              </a:rPr>
              <a:t> </a:t>
            </a:r>
            <a:r>
              <a:rPr lang="en" sz="1000">
                <a:solidFill>
                  <a:srgbClr val="FFFFFF"/>
                </a:solidFill>
              </a:rPr>
              <a:t>Density, Dunav, Early Bird, Early Green, Early Prolifi</a:t>
            </a:r>
            <a:r>
              <a:rPr lang="en" sz="1000">
                <a:solidFill>
                  <a:srgbClr val="FFFFFF"/>
                </a:solidFill>
              </a:rPr>
              <a:t>c, </a:t>
            </a:r>
            <a:r>
              <a:rPr lang="en" sz="1000">
                <a:solidFill>
                  <a:srgbClr val="FFFFFF"/>
                </a:solidFill>
              </a:rPr>
              <a:t>Early Promise, East Kent Golding, Eastern Green, Eastwell Golding, </a:t>
            </a:r>
            <a:r>
              <a:rPr b="1" lang="en" sz="1100">
                <a:solidFill>
                  <a:srgbClr val="00FFFF"/>
                </a:solidFill>
              </a:rPr>
              <a:t>Enigma</a:t>
            </a:r>
            <a:r>
              <a:rPr lang="en" sz="1000">
                <a:solidFill>
                  <a:srgbClr val="FFFFFF"/>
                </a:solidFill>
              </a:rPr>
              <a:t>, El Dorado, </a:t>
            </a:r>
            <a:r>
              <a:rPr b="1" lang="en" sz="1100">
                <a:solidFill>
                  <a:srgbClr val="00FFFF"/>
                </a:solidFill>
              </a:rPr>
              <a:t>Ella</a:t>
            </a:r>
            <a:r>
              <a:rPr lang="en" sz="1000">
                <a:solidFill>
                  <a:srgbClr val="FFFFFF"/>
                </a:solidFill>
              </a:rPr>
              <a:t>, Elsaesser,Equinox, </a:t>
            </a:r>
            <a:r>
              <a:rPr b="1" lang="en" sz="1100">
                <a:solidFill>
                  <a:srgbClr val="00FFFF"/>
                </a:solidFill>
              </a:rPr>
              <a:t>Feux-Coeur Francais</a:t>
            </a:r>
            <a:r>
              <a:rPr lang="en" sz="1000">
                <a:solidFill>
                  <a:srgbClr val="FFFFFF"/>
                </a:solidFill>
              </a:rPr>
              <a:t>, First Choice,Fuggle, Furano Ace, Gargoyle, Golden Star, Golding,Groene Bel,</a:t>
            </a:r>
            <a:r>
              <a:rPr b="1" lang="en" sz="1100">
                <a:solidFill>
                  <a:srgbClr val="FFFF00"/>
                </a:solidFill>
              </a:rPr>
              <a:t>Hallertau</a:t>
            </a:r>
            <a:r>
              <a:rPr lang="en" sz="1000">
                <a:solidFill>
                  <a:srgbClr val="FFFFFF"/>
                </a:solidFill>
              </a:rPr>
              <a:t>, </a:t>
            </a:r>
            <a:r>
              <a:rPr b="1" lang="en" sz="1100">
                <a:solidFill>
                  <a:srgbClr val="00FFFF"/>
                </a:solidFill>
              </a:rPr>
              <a:t>Hallertau</a:t>
            </a:r>
            <a:r>
              <a:rPr lang="en" sz="1000">
                <a:solidFill>
                  <a:srgbClr val="FFFFFF"/>
                </a:solidFill>
              </a:rPr>
              <a:t>,Helga,Hersbrucker,Red-Stem,Hüll Melon, </a:t>
            </a:r>
            <a:r>
              <a:rPr b="1" lang="en" sz="1100">
                <a:solidFill>
                  <a:srgbClr val="FFFF00"/>
                </a:solidFill>
              </a:rPr>
              <a:t>Hort4337</a:t>
            </a:r>
            <a:r>
              <a:rPr lang="en" sz="1000">
                <a:solidFill>
                  <a:schemeClr val="dk1"/>
                </a:solidFill>
              </a:rPr>
              <a:t>, </a:t>
            </a:r>
            <a:r>
              <a:rPr b="1" lang="en" sz="1100">
                <a:solidFill>
                  <a:srgbClr val="FFFF00"/>
                </a:solidFill>
              </a:rPr>
              <a:t>Hort9909</a:t>
            </a:r>
            <a:r>
              <a:rPr lang="en" sz="1000">
                <a:solidFill>
                  <a:srgbClr val="FFFFFF"/>
                </a:solidFill>
              </a:rPr>
              <a:t>, Hybrid-2,Ivanhoe,Janus,Jester,Keyworth’s Early + Midseason, </a:t>
            </a:r>
            <a:r>
              <a:rPr b="1" lang="en" sz="1100">
                <a:solidFill>
                  <a:srgbClr val="FFFF00"/>
                </a:solidFill>
              </a:rPr>
              <a:t>Kohatu</a:t>
            </a:r>
            <a:r>
              <a:rPr lang="en" sz="1000">
                <a:solidFill>
                  <a:srgbClr val="FFFFFF"/>
                </a:solidFill>
              </a:rPr>
              <a:t>, Landhopfen, Liberty, Lubelska, Lubelska-Pulawy, Lucan, </a:t>
            </a:r>
            <a:r>
              <a:rPr b="1" lang="en" sz="1100">
                <a:solidFill>
                  <a:srgbClr val="00FFFF"/>
                </a:solidFill>
              </a:rPr>
              <a:t>Melba</a:t>
            </a:r>
            <a:r>
              <a:rPr lang="en" sz="1000">
                <a:solidFill>
                  <a:srgbClr val="FFFFFF"/>
                </a:solidFill>
              </a:rPr>
              <a:t>, Mandarina Bavaria, Mathon, </a:t>
            </a:r>
            <a:r>
              <a:rPr b="1" lang="en" sz="1100">
                <a:solidFill>
                  <a:srgbClr val="FFFF00"/>
                </a:solidFill>
              </a:rPr>
              <a:t>Motueka</a:t>
            </a:r>
            <a:r>
              <a:rPr lang="en" sz="1000">
                <a:solidFill>
                  <a:srgbClr val="FFFFFF"/>
                </a:solidFill>
              </a:rPr>
              <a:t>,Mount Hood,Mount Rainier,Nadwislanska,</a:t>
            </a:r>
            <a:r>
              <a:rPr b="1" lang="en" sz="1100">
                <a:solidFill>
                  <a:srgbClr val="FFFF00"/>
                </a:solidFill>
              </a:rPr>
              <a:t>Nelson Sauvignon</a:t>
            </a:r>
            <a:r>
              <a:rPr lang="en" sz="1000">
                <a:solidFill>
                  <a:srgbClr val="FFFFFF"/>
                </a:solidFill>
              </a:rPr>
              <a:t> Nordgaard,Olympic,Omega,</a:t>
            </a:r>
            <a:r>
              <a:rPr b="1" lang="en" sz="1100">
                <a:solidFill>
                  <a:srgbClr val="FFFF00"/>
                </a:solidFill>
              </a:rPr>
              <a:t>Pacific Jade</a:t>
            </a:r>
            <a:r>
              <a:rPr lang="en" sz="1000">
                <a:solidFill>
                  <a:srgbClr val="FFFFFF"/>
                </a:solidFill>
              </a:rPr>
              <a:t>,</a:t>
            </a:r>
            <a:r>
              <a:rPr b="1" lang="en" sz="1100">
                <a:solidFill>
                  <a:srgbClr val="FFFF00"/>
                </a:solidFill>
              </a:rPr>
              <a:t>Pacifica</a:t>
            </a:r>
            <a:r>
              <a:rPr lang="en" sz="1000">
                <a:solidFill>
                  <a:srgbClr val="FFFFFF"/>
                </a:solidFill>
              </a:rPr>
              <a:t>,Palisade,Petham Golding,Pocket Talisman,Precoce de Bourgogne,Premiant,Progress,Record,Red Earth,Riwaka,Saaz, Santiam,Saphir,Saxon,Serebrianka,Shinshuwase,Sladek,Sonnet,Spalt,Spalter, </a:t>
            </a:r>
            <a:r>
              <a:rPr b="1" lang="en" sz="1100">
                <a:solidFill>
                  <a:srgbClr val="00FFFF"/>
                </a:solidFill>
              </a:rPr>
              <a:t>Summer, Sylva, Topaz, </a:t>
            </a:r>
            <a:r>
              <a:rPr b="1" lang="en" sz="1100">
                <a:solidFill>
                  <a:srgbClr val="FFFF00"/>
                </a:solidFill>
              </a:rPr>
              <a:t>Wai-iti, Waimea, </a:t>
            </a:r>
            <a:r>
              <a:rPr b="1" lang="en" sz="1100">
                <a:solidFill>
                  <a:srgbClr val="FFFF00"/>
                </a:solidFill>
              </a:rPr>
              <a:t>Willametta</a:t>
            </a:r>
            <a:r>
              <a:rPr lang="en" sz="1000">
                <a:solidFill>
                  <a:srgbClr val="FFFFFF"/>
                </a:solidFill>
              </a:rPr>
              <a:t> … </a:t>
            </a:r>
            <a:r>
              <a:rPr lang="en" sz="1100">
                <a:solidFill>
                  <a:srgbClr val="FFFFFF"/>
                </a:solidFill>
              </a:rPr>
              <a:t>(lots and lots of hop varieties basically)</a:t>
            </a:r>
            <a:endParaRPr sz="2900">
              <a:solidFill>
                <a:srgbClr val="FFFFFF"/>
              </a:solidFill>
            </a:endParaRPr>
          </a:p>
        </p:txBody>
      </p:sp>
      <p:pic>
        <p:nvPicPr>
          <p:cNvPr id="239" name="Google Shape;239;p38"/>
          <p:cNvPicPr preferRelativeResize="0"/>
          <p:nvPr/>
        </p:nvPicPr>
        <p:blipFill>
          <a:blip r:embed="rId3">
            <a:alphaModFix/>
          </a:blip>
          <a:stretch>
            <a:fillRect/>
          </a:stretch>
        </p:blipFill>
        <p:spPr>
          <a:xfrm>
            <a:off x="4572000" y="0"/>
            <a:ext cx="4571998" cy="1058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#5 </a:t>
            </a:r>
            <a:r>
              <a:rPr lang="en"/>
              <a:t>- Cool/Oxygenate the </a:t>
            </a:r>
            <a:r>
              <a:rPr lang="en"/>
              <a:t>boiled wort</a:t>
            </a:r>
            <a:endParaRPr/>
          </a:p>
          <a:p>
            <a:pPr indent="0" lvl="0" marL="0" rtl="0" algn="l">
              <a:spcBef>
                <a:spcPts val="0"/>
              </a:spcBef>
              <a:spcAft>
                <a:spcPts val="0"/>
              </a:spcAft>
              <a:buNone/>
            </a:pPr>
            <a:r>
              <a:t/>
            </a:r>
            <a:endParaRPr/>
          </a:p>
        </p:txBody>
      </p:sp>
      <p:sp>
        <p:nvSpPr>
          <p:cNvPr id="245" name="Google Shape;245;p39"/>
          <p:cNvSpPr txBox="1"/>
          <p:nvPr>
            <p:ph idx="1" type="body"/>
          </p:nvPr>
        </p:nvSpPr>
        <p:spPr>
          <a:xfrm>
            <a:off x="663153" y="923877"/>
            <a:ext cx="81693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Yeast is very fickle about temperature! Fermenting in Sydney would be tricky in depths of winter and heights of summer (but easy today)</a:t>
            </a:r>
            <a:endParaRPr sz="2900">
              <a:solidFill>
                <a:srgbClr val="FFFFFF"/>
              </a:solidFill>
            </a:endParaRPr>
          </a:p>
          <a:p>
            <a:pPr indent="0" lvl="0" marL="0" rtl="0" algn="l">
              <a:spcBef>
                <a:spcPts val="1600"/>
              </a:spcBef>
              <a:spcAft>
                <a:spcPts val="1600"/>
              </a:spcAft>
              <a:buNone/>
            </a:pPr>
            <a:r>
              <a:rPr lang="en" sz="2400">
                <a:solidFill>
                  <a:srgbClr val="FFFFFF"/>
                </a:solidFill>
              </a:rPr>
              <a:t>Saison/Kveik yeast happy at 28</a:t>
            </a:r>
            <a:r>
              <a:rPr lang="en" sz="2400">
                <a:solidFill>
                  <a:srgbClr val="FFFFFF"/>
                </a:solidFill>
              </a:rPr>
              <a:t>C</a:t>
            </a:r>
            <a:r>
              <a:rPr lang="en" sz="2400">
                <a:solidFill>
                  <a:srgbClr val="FFFFFF"/>
                </a:solidFill>
              </a:rPr>
              <a:t> fast (5 days) - Ale yeasts at 18-22C is ok (takes 10 days) - Lager flat out dies outside of 8-12C needs precision diacetyl resting (takes 3 months)</a:t>
            </a:r>
            <a:br>
              <a:rPr lang="en" sz="2900">
                <a:solidFill>
                  <a:srgbClr val="FFFFFF"/>
                </a:solidFill>
              </a:rPr>
            </a:br>
            <a:r>
              <a:rPr lang="en" sz="2900">
                <a:solidFill>
                  <a:srgbClr val="FFFFFF"/>
                </a:solidFill>
              </a:rPr>
              <a:t>This is all modern yeasts - again, how did James Squire and John Boston manage in the 1790’s?!</a:t>
            </a:r>
            <a:endParaRPr sz="2900">
              <a:solidFill>
                <a:srgbClr val="FFFFFF"/>
              </a:solidFill>
            </a:endParaRPr>
          </a:p>
        </p:txBody>
      </p:sp>
      <p:pic>
        <p:nvPicPr>
          <p:cNvPr id="246" name="Google Shape;246;p39"/>
          <p:cNvPicPr preferRelativeResize="0"/>
          <p:nvPr/>
        </p:nvPicPr>
        <p:blipFill>
          <a:blip r:embed="rId3">
            <a:alphaModFix/>
          </a:blip>
          <a:stretch>
            <a:fillRect/>
          </a:stretch>
        </p:blipFill>
        <p:spPr>
          <a:xfrm>
            <a:off x="7368200" y="-13700"/>
            <a:ext cx="1775801" cy="149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207516" y="297733"/>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#5 - Yeast</a:t>
            </a:r>
            <a:endParaRPr/>
          </a:p>
          <a:p>
            <a:pPr indent="0" lvl="0" marL="0" rtl="0" algn="l">
              <a:spcBef>
                <a:spcPts val="0"/>
              </a:spcBef>
              <a:spcAft>
                <a:spcPts val="0"/>
              </a:spcAft>
              <a:buNone/>
            </a:pPr>
            <a:r>
              <a:t/>
            </a:r>
            <a:endParaRPr/>
          </a:p>
        </p:txBody>
      </p:sp>
      <p:sp>
        <p:nvSpPr>
          <p:cNvPr id="252" name="Google Shape;252;p40"/>
          <p:cNvSpPr txBox="1"/>
          <p:nvPr>
            <p:ph idx="1" type="body"/>
          </p:nvPr>
        </p:nvSpPr>
        <p:spPr>
          <a:xfrm>
            <a:off x="406300" y="863550"/>
            <a:ext cx="8520600" cy="3975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Sugar -&gt; Ethanol + CO</a:t>
            </a:r>
            <a:r>
              <a:rPr baseline="-25000" lang="en" sz="3500">
                <a:solidFill>
                  <a:srgbClr val="FFFFFF"/>
                </a:solidFill>
              </a:rPr>
              <a:t>2</a:t>
            </a:r>
            <a:endParaRPr baseline="-25000" sz="3500">
              <a:solidFill>
                <a:srgbClr val="FFFFFF"/>
              </a:solidFill>
            </a:endParaRPr>
          </a:p>
          <a:p>
            <a:pPr indent="0" lvl="0" marL="0" rtl="0" algn="l">
              <a:spcBef>
                <a:spcPts val="1600"/>
              </a:spcBef>
              <a:spcAft>
                <a:spcPts val="0"/>
              </a:spcAft>
              <a:buNone/>
            </a:pPr>
            <a:r>
              <a:rPr lang="en" sz="2900">
                <a:solidFill>
                  <a:srgbClr val="FFFFFF"/>
                </a:solidFill>
              </a:rPr>
              <a:t>Colonial yeast </a:t>
            </a:r>
            <a:endParaRPr sz="2900">
              <a:solidFill>
                <a:srgbClr val="FFFFFF"/>
              </a:solidFill>
            </a:endParaRPr>
          </a:p>
          <a:p>
            <a:pPr indent="0" lvl="0" marL="0" rtl="0" algn="l">
              <a:spcBef>
                <a:spcPts val="1600"/>
              </a:spcBef>
              <a:spcAft>
                <a:spcPts val="0"/>
              </a:spcAft>
              <a:buNone/>
            </a:pPr>
            <a:r>
              <a:rPr lang="en" sz="2900">
                <a:solidFill>
                  <a:srgbClr val="FFFFFF"/>
                </a:solidFill>
              </a:rPr>
              <a:t>would have all been wild</a:t>
            </a:r>
            <a:endParaRPr sz="2900">
              <a:solidFill>
                <a:srgbClr val="FFFFFF"/>
              </a:solidFill>
            </a:endParaRPr>
          </a:p>
          <a:p>
            <a:pPr indent="0" lvl="0" marL="0" rtl="0" algn="l">
              <a:spcBef>
                <a:spcPts val="1600"/>
              </a:spcBef>
              <a:spcAft>
                <a:spcPts val="0"/>
              </a:spcAft>
              <a:buNone/>
            </a:pPr>
            <a:r>
              <a:rPr lang="en" sz="2900">
                <a:solidFill>
                  <a:srgbClr val="FFFFFF"/>
                </a:solidFill>
              </a:rPr>
              <a:t>Barmy top feeding yeast made from</a:t>
            </a:r>
            <a:endParaRPr sz="2900">
              <a:solidFill>
                <a:srgbClr val="FFFFFF"/>
              </a:solidFill>
            </a:endParaRPr>
          </a:p>
          <a:p>
            <a:pPr indent="0" lvl="0" marL="0" rtl="0" algn="l">
              <a:spcBef>
                <a:spcPts val="1600"/>
              </a:spcBef>
              <a:spcAft>
                <a:spcPts val="0"/>
              </a:spcAft>
              <a:buNone/>
            </a:pPr>
            <a:r>
              <a:rPr lang="en" sz="2900">
                <a:solidFill>
                  <a:srgbClr val="FFFFFF"/>
                </a:solidFill>
              </a:rPr>
              <a:t>flour/water, then left outside a week</a:t>
            </a:r>
            <a:endParaRPr sz="2900">
              <a:solidFill>
                <a:srgbClr val="FFFFFF"/>
              </a:solidFill>
            </a:endParaRPr>
          </a:p>
          <a:p>
            <a:pPr indent="0" lvl="0" marL="0" rtl="0" algn="l">
              <a:spcBef>
                <a:spcPts val="1600"/>
              </a:spcBef>
              <a:spcAft>
                <a:spcPts val="1600"/>
              </a:spcAft>
              <a:buNone/>
            </a:pPr>
            <a:r>
              <a:rPr lang="en" sz="2900">
                <a:solidFill>
                  <a:srgbClr val="FFFFFF"/>
                </a:solidFill>
              </a:rPr>
              <a:t>Without refrigeration would have to be made fresh</a:t>
            </a:r>
            <a:endParaRPr sz="2900">
              <a:solidFill>
                <a:srgbClr val="FFFFFF"/>
              </a:solidFill>
            </a:endParaRPr>
          </a:p>
        </p:txBody>
      </p:sp>
      <p:pic>
        <p:nvPicPr>
          <p:cNvPr id="253" name="Google Shape;253;p40"/>
          <p:cNvPicPr preferRelativeResize="0"/>
          <p:nvPr/>
        </p:nvPicPr>
        <p:blipFill>
          <a:blip r:embed="rId3">
            <a:alphaModFix/>
          </a:blip>
          <a:stretch>
            <a:fillRect/>
          </a:stretch>
        </p:blipFill>
        <p:spPr>
          <a:xfrm>
            <a:off x="4571999" y="297723"/>
            <a:ext cx="3287300" cy="2398154"/>
          </a:xfrm>
          <a:prstGeom prst="rect">
            <a:avLst/>
          </a:prstGeom>
          <a:noFill/>
          <a:ln>
            <a:noFill/>
          </a:ln>
        </p:spPr>
      </p:pic>
      <p:pic>
        <p:nvPicPr>
          <p:cNvPr id="254" name="Google Shape;254;p40"/>
          <p:cNvPicPr preferRelativeResize="0"/>
          <p:nvPr/>
        </p:nvPicPr>
        <p:blipFill>
          <a:blip r:embed="rId4">
            <a:alphaModFix/>
          </a:blip>
          <a:stretch>
            <a:fillRect/>
          </a:stretch>
        </p:blipFill>
        <p:spPr>
          <a:xfrm>
            <a:off x="6770600" y="2311564"/>
            <a:ext cx="1957515" cy="21428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207516" y="297733"/>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a:t>
            </a:r>
            <a:r>
              <a:rPr lang="en"/>
              <a:t>5 - Fermentation</a:t>
            </a:r>
            <a:endParaRPr/>
          </a:p>
          <a:p>
            <a:pPr indent="0" lvl="0" marL="0" rtl="0" algn="l">
              <a:spcBef>
                <a:spcPts val="0"/>
              </a:spcBef>
              <a:spcAft>
                <a:spcPts val="0"/>
              </a:spcAft>
              <a:buNone/>
            </a:pPr>
            <a:r>
              <a:t/>
            </a:r>
            <a:endParaRPr/>
          </a:p>
        </p:txBody>
      </p:sp>
      <p:sp>
        <p:nvSpPr>
          <p:cNvPr id="260" name="Google Shape;260;p41"/>
          <p:cNvSpPr txBox="1"/>
          <p:nvPr>
            <p:ph idx="1" type="body"/>
          </p:nvPr>
        </p:nvSpPr>
        <p:spPr>
          <a:xfrm>
            <a:off x="406300" y="863550"/>
            <a:ext cx="64980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Time depends on the yeast</a:t>
            </a:r>
            <a:endParaRPr sz="2900">
              <a:solidFill>
                <a:srgbClr val="FFFFFF"/>
              </a:solidFill>
            </a:endParaRPr>
          </a:p>
          <a:p>
            <a:pPr indent="0" lvl="0" marL="0" rtl="0" algn="l">
              <a:spcBef>
                <a:spcPts val="1600"/>
              </a:spcBef>
              <a:spcAft>
                <a:spcPts val="0"/>
              </a:spcAft>
              <a:buNone/>
            </a:pPr>
            <a:r>
              <a:rPr lang="en" sz="2900">
                <a:solidFill>
                  <a:srgbClr val="FFFFFF"/>
                </a:solidFill>
              </a:rPr>
              <a:t>(e.g top or bottom feeding)</a:t>
            </a:r>
            <a:endParaRPr sz="2900">
              <a:solidFill>
                <a:srgbClr val="FFFFFF"/>
              </a:solidFill>
            </a:endParaRPr>
          </a:p>
          <a:p>
            <a:pPr indent="0" lvl="0" marL="0" rtl="0" algn="l">
              <a:spcBef>
                <a:spcPts val="1600"/>
              </a:spcBef>
              <a:spcAft>
                <a:spcPts val="0"/>
              </a:spcAft>
              <a:buNone/>
            </a:pPr>
            <a:r>
              <a:rPr lang="en" sz="2900">
                <a:solidFill>
                  <a:srgbClr val="FFFFFF"/>
                </a:solidFill>
              </a:rPr>
              <a:t>amount of active cells and </a:t>
            </a:r>
            <a:endParaRPr sz="2900">
              <a:solidFill>
                <a:srgbClr val="FFFFFF"/>
              </a:solidFill>
            </a:endParaRPr>
          </a:p>
          <a:p>
            <a:pPr indent="0" lvl="0" marL="0" rtl="0" algn="l">
              <a:spcBef>
                <a:spcPts val="1600"/>
              </a:spcBef>
              <a:spcAft>
                <a:spcPts val="0"/>
              </a:spcAft>
              <a:buNone/>
            </a:pPr>
            <a:r>
              <a:rPr lang="en" sz="2900">
                <a:solidFill>
                  <a:srgbClr val="FFFFFF"/>
                </a:solidFill>
              </a:rPr>
              <a:t>amount of sugars (food)</a:t>
            </a:r>
            <a:endParaRPr sz="2900">
              <a:solidFill>
                <a:srgbClr val="FFFFFF"/>
              </a:solidFill>
            </a:endParaRPr>
          </a:p>
          <a:p>
            <a:pPr indent="0" lvl="0" marL="0" rtl="0" algn="l">
              <a:spcBef>
                <a:spcPts val="1600"/>
              </a:spcBef>
              <a:spcAft>
                <a:spcPts val="1600"/>
              </a:spcAft>
              <a:buNone/>
            </a:pPr>
            <a:r>
              <a:rPr lang="en" sz="2400">
                <a:solidFill>
                  <a:srgbClr val="FFFFFF"/>
                </a:solidFill>
              </a:rPr>
              <a:t>Original Gravity shown top right is 1.050</a:t>
            </a:r>
            <a:br>
              <a:rPr lang="en" sz="2400">
                <a:solidFill>
                  <a:srgbClr val="FFFFFF"/>
                </a:solidFill>
              </a:rPr>
            </a:br>
            <a:r>
              <a:rPr lang="en" sz="2400">
                <a:solidFill>
                  <a:srgbClr val="FFFFFF"/>
                </a:solidFill>
              </a:rPr>
              <a:t>(light bends in a sugar solution, difference at end of ferment tells us the % alcohol made)</a:t>
            </a:r>
            <a:endParaRPr sz="2400">
              <a:solidFill>
                <a:srgbClr val="FFFFFF"/>
              </a:solidFill>
            </a:endParaRPr>
          </a:p>
        </p:txBody>
      </p:sp>
      <p:pic>
        <p:nvPicPr>
          <p:cNvPr id="261" name="Google Shape;261;p41"/>
          <p:cNvPicPr preferRelativeResize="0"/>
          <p:nvPr/>
        </p:nvPicPr>
        <p:blipFill>
          <a:blip r:embed="rId3">
            <a:alphaModFix/>
          </a:blip>
          <a:stretch>
            <a:fillRect/>
          </a:stretch>
        </p:blipFill>
        <p:spPr>
          <a:xfrm>
            <a:off x="6456846" y="2213099"/>
            <a:ext cx="2687160" cy="2930406"/>
          </a:xfrm>
          <a:prstGeom prst="rect">
            <a:avLst/>
          </a:prstGeom>
          <a:noFill/>
          <a:ln>
            <a:noFill/>
          </a:ln>
        </p:spPr>
      </p:pic>
      <p:pic>
        <p:nvPicPr>
          <p:cNvPr id="262" name="Google Shape;262;p41"/>
          <p:cNvPicPr preferRelativeResize="0"/>
          <p:nvPr/>
        </p:nvPicPr>
        <p:blipFill rotWithShape="1">
          <a:blip r:embed="rId4">
            <a:alphaModFix/>
          </a:blip>
          <a:srcRect b="29391" l="22524" r="19376" t="5740"/>
          <a:stretch/>
        </p:blipFill>
        <p:spPr>
          <a:xfrm>
            <a:off x="7460977" y="0"/>
            <a:ext cx="1683027" cy="2400900"/>
          </a:xfrm>
          <a:prstGeom prst="rect">
            <a:avLst/>
          </a:prstGeom>
          <a:noFill/>
          <a:ln>
            <a:noFill/>
          </a:ln>
        </p:spPr>
      </p:pic>
      <p:pic>
        <p:nvPicPr>
          <p:cNvPr id="263" name="Google Shape;263;p41"/>
          <p:cNvPicPr preferRelativeResize="0"/>
          <p:nvPr/>
        </p:nvPicPr>
        <p:blipFill>
          <a:blip r:embed="rId5">
            <a:alphaModFix/>
          </a:blip>
          <a:stretch>
            <a:fillRect/>
          </a:stretch>
        </p:blipFill>
        <p:spPr>
          <a:xfrm>
            <a:off x="5264931" y="297737"/>
            <a:ext cx="2507661" cy="30566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92625"/>
            <a:ext cx="6070500" cy="1218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Small Pyrmont private houses sharing a public house</a:t>
            </a:r>
            <a:endParaRPr/>
          </a:p>
        </p:txBody>
      </p:sp>
      <p:pic>
        <p:nvPicPr>
          <p:cNvPr id="69" name="Google Shape;69;p15"/>
          <p:cNvPicPr preferRelativeResize="0"/>
          <p:nvPr/>
        </p:nvPicPr>
        <p:blipFill>
          <a:blip r:embed="rId3">
            <a:alphaModFix/>
          </a:blip>
          <a:stretch>
            <a:fillRect/>
          </a:stretch>
        </p:blipFill>
        <p:spPr>
          <a:xfrm>
            <a:off x="-5" y="1922670"/>
            <a:ext cx="4244131" cy="3220834"/>
          </a:xfrm>
          <a:prstGeom prst="rect">
            <a:avLst/>
          </a:prstGeom>
          <a:noFill/>
          <a:ln>
            <a:noFill/>
          </a:ln>
        </p:spPr>
      </p:pic>
      <p:pic>
        <p:nvPicPr>
          <p:cNvPr id="70" name="Google Shape;70;p15"/>
          <p:cNvPicPr preferRelativeResize="0"/>
          <p:nvPr/>
        </p:nvPicPr>
        <p:blipFill>
          <a:blip r:embed="rId4">
            <a:alphaModFix/>
          </a:blip>
          <a:stretch>
            <a:fillRect/>
          </a:stretch>
        </p:blipFill>
        <p:spPr>
          <a:xfrm>
            <a:off x="5700551" y="0"/>
            <a:ext cx="3829189" cy="2209673"/>
          </a:xfrm>
          <a:prstGeom prst="rect">
            <a:avLst/>
          </a:prstGeom>
          <a:noFill/>
          <a:ln>
            <a:noFill/>
          </a:ln>
          <a:effectLst>
            <a:outerShdw blurRad="57150" rotWithShape="0" algn="bl" dir="5400000" dist="19050">
              <a:srgbClr val="000000">
                <a:alpha val="50000"/>
              </a:srgbClr>
            </a:outerShdw>
          </a:effectLst>
        </p:spPr>
      </p:pic>
      <p:sp>
        <p:nvSpPr>
          <p:cNvPr id="71" name="Google Shape;71;p15"/>
          <p:cNvSpPr txBox="1"/>
          <p:nvPr>
            <p:ph idx="1" type="body"/>
          </p:nvPr>
        </p:nvSpPr>
        <p:spPr>
          <a:xfrm>
            <a:off x="311700" y="1325225"/>
            <a:ext cx="5388900" cy="884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1400">
                <a:solidFill>
                  <a:srgbClr val="FFFFFF"/>
                </a:solidFill>
              </a:rPr>
              <a:t>Harlequin and Half Way House and Dunkirk/Quarrymans/Terminus/Point + Bridge, New York are all very close to brewery!</a:t>
            </a:r>
            <a:endParaRPr sz="2900">
              <a:solidFill>
                <a:srgbClr val="FFFFFF"/>
              </a:solidFill>
            </a:endParaRPr>
          </a:p>
          <a:p>
            <a:pPr indent="0" lvl="0" marL="0" rtl="0" algn="l">
              <a:spcBef>
                <a:spcPts val="1600"/>
              </a:spcBef>
              <a:spcAft>
                <a:spcPts val="1600"/>
              </a:spcAft>
              <a:buNone/>
            </a:pPr>
            <a:r>
              <a:t/>
            </a:r>
            <a:endParaRPr sz="2900">
              <a:solidFill>
                <a:srgbClr val="FFFFFF"/>
              </a:solidFill>
            </a:endParaRPr>
          </a:p>
        </p:txBody>
      </p:sp>
      <p:pic>
        <p:nvPicPr>
          <p:cNvPr id="72" name="Google Shape;72;p15"/>
          <p:cNvPicPr preferRelativeResize="0"/>
          <p:nvPr/>
        </p:nvPicPr>
        <p:blipFill rotWithShape="1">
          <a:blip r:embed="rId5">
            <a:alphaModFix/>
          </a:blip>
          <a:srcRect b="37768" l="0" r="0" t="0"/>
          <a:stretch/>
        </p:blipFill>
        <p:spPr>
          <a:xfrm>
            <a:off x="3278581" y="2209675"/>
            <a:ext cx="6070500" cy="2933822"/>
          </a:xfrm>
          <a:prstGeom prst="rect">
            <a:avLst/>
          </a:prstGeom>
          <a:noFill/>
          <a:ln>
            <a:noFill/>
          </a:ln>
        </p:spPr>
      </p:pic>
      <p:sp>
        <p:nvSpPr>
          <p:cNvPr id="73" name="Google Shape;73;p15"/>
          <p:cNvSpPr/>
          <p:nvPr/>
        </p:nvSpPr>
        <p:spPr>
          <a:xfrm>
            <a:off x="675850" y="2360050"/>
            <a:ext cx="1374000" cy="601800"/>
          </a:xfrm>
          <a:prstGeom prst="wedgeRectCallout">
            <a:avLst>
              <a:gd fmla="val 223917" name="adj1"/>
              <a:gd fmla="val 139186"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ctr">
              <a:spcBef>
                <a:spcPts val="0"/>
              </a:spcBef>
              <a:spcAft>
                <a:spcPts val="0"/>
              </a:spcAft>
              <a:buNone/>
            </a:pPr>
            <a:r>
              <a:rPr lang="en" sz="1100"/>
              <a:t>Harlequin</a:t>
            </a:r>
            <a:endParaRPr sz="1100"/>
          </a:p>
          <a:p>
            <a:pPr indent="0" lvl="0" marL="0" rtl="0" algn="ctr">
              <a:spcBef>
                <a:spcPts val="0"/>
              </a:spcBef>
              <a:spcAft>
                <a:spcPts val="0"/>
              </a:spcAft>
              <a:buNone/>
            </a:pPr>
            <a:r>
              <a:rPr lang="en" sz="1100"/>
              <a:t>(Duke of Edinburgh)</a:t>
            </a:r>
            <a:endParaRPr sz="1100"/>
          </a:p>
        </p:txBody>
      </p:sp>
      <p:sp>
        <p:nvSpPr>
          <p:cNvPr id="74" name="Google Shape;74;p15"/>
          <p:cNvSpPr/>
          <p:nvPr/>
        </p:nvSpPr>
        <p:spPr>
          <a:xfrm>
            <a:off x="7770000" y="1434900"/>
            <a:ext cx="1374000" cy="601800"/>
          </a:xfrm>
          <a:prstGeom prst="wedgeRectCallout">
            <a:avLst>
              <a:gd fmla="val 67361" name="adj1"/>
              <a:gd fmla="val 524136"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ctr">
              <a:spcBef>
                <a:spcPts val="0"/>
              </a:spcBef>
              <a:spcAft>
                <a:spcPts val="0"/>
              </a:spcAft>
              <a:buNone/>
            </a:pPr>
            <a:r>
              <a:rPr lang="en" sz="1100"/>
              <a:t>Half Way House Hotel</a:t>
            </a:r>
            <a:endParaRPr sz="1100"/>
          </a:p>
        </p:txBody>
      </p:sp>
      <p:sp>
        <p:nvSpPr>
          <p:cNvPr id="75" name="Google Shape;75;p15"/>
          <p:cNvSpPr/>
          <p:nvPr/>
        </p:nvSpPr>
        <p:spPr>
          <a:xfrm>
            <a:off x="4244125" y="4744275"/>
            <a:ext cx="1878300" cy="399300"/>
          </a:xfrm>
          <a:prstGeom prst="wedgeRectCallout">
            <a:avLst>
              <a:gd fmla="val 36599" name="adj1"/>
              <a:gd fmla="val -235855"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My little Nano Brewery on Miller Street</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a:t>
            </a:r>
            <a:r>
              <a:rPr lang="en"/>
              <a:t>6 - Racking and Waiting (depends on beer style)</a:t>
            </a:r>
            <a:endParaRPr/>
          </a:p>
          <a:p>
            <a:pPr indent="0" lvl="0" marL="0" rtl="0" algn="l">
              <a:spcBef>
                <a:spcPts val="0"/>
              </a:spcBef>
              <a:spcAft>
                <a:spcPts val="0"/>
              </a:spcAft>
              <a:buNone/>
            </a:pPr>
            <a:r>
              <a:t/>
            </a:r>
            <a:endParaRPr/>
          </a:p>
        </p:txBody>
      </p:sp>
      <p:sp>
        <p:nvSpPr>
          <p:cNvPr id="269" name="Google Shape;269;p42"/>
          <p:cNvSpPr txBox="1"/>
          <p:nvPr>
            <p:ph idx="1" type="body"/>
          </p:nvPr>
        </p:nvSpPr>
        <p:spPr>
          <a:xfrm>
            <a:off x="663153" y="923877"/>
            <a:ext cx="81693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Beers often take weeks to condition and become ‘brite’ ready to drink</a:t>
            </a:r>
            <a:endParaRPr sz="2900">
              <a:solidFill>
                <a:srgbClr val="FFFFFF"/>
              </a:solidFill>
            </a:endParaRPr>
          </a:p>
          <a:p>
            <a:pPr indent="0" lvl="0" marL="0" rtl="0" algn="l">
              <a:spcBef>
                <a:spcPts val="1600"/>
              </a:spcBef>
              <a:spcAft>
                <a:spcPts val="0"/>
              </a:spcAft>
              <a:buNone/>
            </a:pPr>
            <a:r>
              <a:rPr lang="en" sz="2900">
                <a:solidFill>
                  <a:srgbClr val="FFFFFF"/>
                </a:solidFill>
              </a:rPr>
              <a:t>Medieval ale, drank</a:t>
            </a:r>
            <a:br>
              <a:rPr lang="en" sz="2900">
                <a:solidFill>
                  <a:srgbClr val="FFFFFF"/>
                </a:solidFill>
              </a:rPr>
            </a:br>
            <a:r>
              <a:rPr lang="en" sz="2900">
                <a:solidFill>
                  <a:srgbClr val="FFFFFF"/>
                </a:solidFill>
              </a:rPr>
              <a:t>‘fresh’ still fermenting </a:t>
            </a:r>
            <a:endParaRPr sz="2900">
              <a:solidFill>
                <a:srgbClr val="FFFFFF"/>
              </a:solidFill>
            </a:endParaRPr>
          </a:p>
          <a:p>
            <a:pPr indent="0" lvl="0" marL="0" rtl="0" algn="l">
              <a:spcBef>
                <a:spcPts val="1600"/>
              </a:spcBef>
              <a:spcAft>
                <a:spcPts val="1600"/>
              </a:spcAft>
              <a:buNone/>
            </a:pPr>
            <a:r>
              <a:rPr lang="en" sz="2900">
                <a:solidFill>
                  <a:srgbClr val="FFFFFF"/>
                </a:solidFill>
              </a:rPr>
              <a:t>Oktoberfest Märzens </a:t>
            </a:r>
            <a:br>
              <a:rPr lang="en" sz="2900">
                <a:solidFill>
                  <a:srgbClr val="FFFFFF"/>
                </a:solidFill>
              </a:rPr>
            </a:br>
            <a:r>
              <a:rPr lang="en" sz="2900">
                <a:solidFill>
                  <a:srgbClr val="FFFFFF"/>
                </a:solidFill>
              </a:rPr>
              <a:t>traditionally</a:t>
            </a:r>
            <a:r>
              <a:rPr lang="en" sz="2900">
                <a:solidFill>
                  <a:srgbClr val="FFFFFF"/>
                </a:solidFill>
              </a:rPr>
              <a:t> are </a:t>
            </a:r>
            <a:br>
              <a:rPr lang="en" sz="2900">
                <a:solidFill>
                  <a:srgbClr val="FFFFFF"/>
                </a:solidFill>
              </a:rPr>
            </a:br>
            <a:r>
              <a:rPr lang="en" sz="2900">
                <a:solidFill>
                  <a:srgbClr val="FFFFFF"/>
                </a:solidFill>
              </a:rPr>
              <a:t>made way back in April!</a:t>
            </a:r>
            <a:endParaRPr sz="2900">
              <a:solidFill>
                <a:srgbClr val="FFFFFF"/>
              </a:solidFill>
            </a:endParaRPr>
          </a:p>
        </p:txBody>
      </p:sp>
      <p:pic>
        <p:nvPicPr>
          <p:cNvPr id="270" name="Google Shape;270;p42"/>
          <p:cNvPicPr preferRelativeResize="0"/>
          <p:nvPr/>
        </p:nvPicPr>
        <p:blipFill>
          <a:blip r:embed="rId3">
            <a:alphaModFix/>
          </a:blip>
          <a:stretch>
            <a:fillRect/>
          </a:stretch>
        </p:blipFill>
        <p:spPr>
          <a:xfrm>
            <a:off x="5756409" y="2571757"/>
            <a:ext cx="3387596" cy="2541111"/>
          </a:xfrm>
          <a:prstGeom prst="rect">
            <a:avLst/>
          </a:prstGeom>
          <a:noFill/>
          <a:ln>
            <a:noFill/>
          </a:ln>
        </p:spPr>
      </p:pic>
      <p:pic>
        <p:nvPicPr>
          <p:cNvPr id="271" name="Google Shape;271;p42"/>
          <p:cNvPicPr preferRelativeResize="0"/>
          <p:nvPr/>
        </p:nvPicPr>
        <p:blipFill>
          <a:blip r:embed="rId4">
            <a:alphaModFix/>
          </a:blip>
          <a:stretch>
            <a:fillRect/>
          </a:stretch>
        </p:blipFill>
        <p:spPr>
          <a:xfrm>
            <a:off x="4373700" y="1693225"/>
            <a:ext cx="3074025" cy="2101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3"/>
          <p:cNvSpPr txBox="1"/>
          <p:nvPr>
            <p:ph idx="1" type="body"/>
          </p:nvPr>
        </p:nvSpPr>
        <p:spPr>
          <a:xfrm>
            <a:off x="311700" y="865325"/>
            <a:ext cx="4856700" cy="3474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made more of it!</a:t>
            </a:r>
            <a:br>
              <a:rPr lang="en" sz="2900">
                <a:solidFill>
                  <a:srgbClr val="FFFFFF"/>
                </a:solidFill>
              </a:rPr>
            </a:br>
            <a:endParaRPr>
              <a:solidFill>
                <a:srgbClr val="FFFFFF"/>
              </a:solidFill>
            </a:endParaRPr>
          </a:p>
          <a:p>
            <a:pPr indent="0" lvl="0" marL="0" rtl="0" algn="l">
              <a:spcBef>
                <a:spcPts val="1600"/>
              </a:spcBef>
              <a:spcAft>
                <a:spcPts val="1600"/>
              </a:spcAft>
              <a:buNone/>
            </a:pPr>
            <a:r>
              <a:rPr lang="en">
                <a:solidFill>
                  <a:srgbClr val="FFFFFF"/>
                </a:solidFill>
              </a:rPr>
              <a:t>Pyrmont Brewery beers...</a:t>
            </a:r>
            <a:endParaRPr>
              <a:solidFill>
                <a:srgbClr val="FFFFFF"/>
              </a:solidFill>
            </a:endParaRPr>
          </a:p>
        </p:txBody>
      </p:sp>
      <p:pic>
        <p:nvPicPr>
          <p:cNvPr id="277" name="Google Shape;277;p43"/>
          <p:cNvPicPr preferRelativeResize="0"/>
          <p:nvPr/>
        </p:nvPicPr>
        <p:blipFill rotWithShape="1">
          <a:blip r:embed="rId3">
            <a:alphaModFix/>
          </a:blip>
          <a:srcRect b="0" l="30148" r="0" t="0"/>
          <a:stretch/>
        </p:blipFill>
        <p:spPr>
          <a:xfrm>
            <a:off x="3309425" y="1053725"/>
            <a:ext cx="2033200" cy="2759351"/>
          </a:xfrm>
          <a:prstGeom prst="rect">
            <a:avLst/>
          </a:prstGeom>
          <a:noFill/>
          <a:ln>
            <a:noFill/>
          </a:ln>
        </p:spPr>
      </p:pic>
      <p:sp>
        <p:nvSpPr>
          <p:cNvPr id="278" name="Google Shape;278;p43"/>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a:t>
            </a:r>
            <a:r>
              <a:rPr lang="en"/>
              <a:t>6 - Resist drinking it all before you’ve</a:t>
            </a:r>
            <a:endParaRPr/>
          </a:p>
          <a:p>
            <a:pPr indent="0" lvl="0" marL="0" rtl="0" algn="l">
              <a:spcBef>
                <a:spcPts val="0"/>
              </a:spcBef>
              <a:spcAft>
                <a:spcPts val="0"/>
              </a:spcAft>
              <a:buNone/>
            </a:pPr>
            <a:r>
              <a:t/>
            </a:r>
            <a:endParaRPr/>
          </a:p>
        </p:txBody>
      </p:sp>
      <p:pic>
        <p:nvPicPr>
          <p:cNvPr id="279" name="Google Shape;279;p43"/>
          <p:cNvPicPr preferRelativeResize="0"/>
          <p:nvPr/>
        </p:nvPicPr>
        <p:blipFill>
          <a:blip r:embed="rId4">
            <a:alphaModFix/>
          </a:blip>
          <a:stretch>
            <a:fillRect/>
          </a:stretch>
        </p:blipFill>
        <p:spPr>
          <a:xfrm>
            <a:off x="5168248" y="1382742"/>
            <a:ext cx="2871466" cy="3827998"/>
          </a:xfrm>
          <a:prstGeom prst="rect">
            <a:avLst/>
          </a:prstGeom>
          <a:noFill/>
          <a:ln>
            <a:noFill/>
          </a:ln>
        </p:spPr>
      </p:pic>
      <p:pic>
        <p:nvPicPr>
          <p:cNvPr id="280" name="Google Shape;280;p43"/>
          <p:cNvPicPr preferRelativeResize="0"/>
          <p:nvPr/>
        </p:nvPicPr>
        <p:blipFill>
          <a:blip r:embed="rId5">
            <a:alphaModFix/>
          </a:blip>
          <a:stretch>
            <a:fillRect/>
          </a:stretch>
        </p:blipFill>
        <p:spPr>
          <a:xfrm>
            <a:off x="-1" y="2673250"/>
            <a:ext cx="3333482" cy="2500526"/>
          </a:xfrm>
          <a:prstGeom prst="rect">
            <a:avLst/>
          </a:prstGeom>
          <a:noFill/>
          <a:ln>
            <a:noFill/>
          </a:ln>
        </p:spPr>
      </p:pic>
      <p:pic>
        <p:nvPicPr>
          <p:cNvPr id="281" name="Google Shape;281;p43"/>
          <p:cNvPicPr preferRelativeResize="0"/>
          <p:nvPr/>
        </p:nvPicPr>
        <p:blipFill>
          <a:blip r:embed="rId6">
            <a:alphaModFix/>
          </a:blip>
          <a:stretch>
            <a:fillRect/>
          </a:stretch>
        </p:blipFill>
        <p:spPr>
          <a:xfrm>
            <a:off x="7147123" y="2268710"/>
            <a:ext cx="2206500" cy="2942053"/>
          </a:xfrm>
          <a:prstGeom prst="rect">
            <a:avLst/>
          </a:prstGeom>
          <a:noFill/>
          <a:ln>
            <a:noFill/>
          </a:ln>
        </p:spPr>
      </p:pic>
      <p:pic>
        <p:nvPicPr>
          <p:cNvPr id="282" name="Google Shape;282;p43"/>
          <p:cNvPicPr preferRelativeResize="0"/>
          <p:nvPr/>
        </p:nvPicPr>
        <p:blipFill>
          <a:blip r:embed="rId7">
            <a:alphaModFix/>
          </a:blip>
          <a:stretch>
            <a:fillRect/>
          </a:stretch>
        </p:blipFill>
        <p:spPr>
          <a:xfrm>
            <a:off x="3146035" y="3565952"/>
            <a:ext cx="2033198" cy="1577551"/>
          </a:xfrm>
          <a:prstGeom prst="rect">
            <a:avLst/>
          </a:prstGeom>
          <a:noFill/>
          <a:ln>
            <a:noFill/>
          </a:ln>
        </p:spPr>
      </p:pic>
      <p:sp>
        <p:nvSpPr>
          <p:cNvPr id="283" name="Google Shape;283;p43"/>
          <p:cNvSpPr/>
          <p:nvPr/>
        </p:nvSpPr>
        <p:spPr>
          <a:xfrm>
            <a:off x="4434875" y="4638178"/>
            <a:ext cx="1172100" cy="340500"/>
          </a:xfrm>
          <a:prstGeom prst="wedgeRectCallout">
            <a:avLst>
              <a:gd fmla="val -3842" name="adj1"/>
              <a:gd fmla="val -125437"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Purgatory Pale</a:t>
            </a:r>
            <a:endParaRPr sz="1100"/>
          </a:p>
        </p:txBody>
      </p:sp>
      <p:pic>
        <p:nvPicPr>
          <p:cNvPr id="284" name="Google Shape;284;p43"/>
          <p:cNvPicPr preferRelativeResize="0"/>
          <p:nvPr/>
        </p:nvPicPr>
        <p:blipFill>
          <a:blip r:embed="rId8">
            <a:alphaModFix/>
          </a:blip>
          <a:stretch>
            <a:fillRect/>
          </a:stretch>
        </p:blipFill>
        <p:spPr>
          <a:xfrm>
            <a:off x="7147113" y="0"/>
            <a:ext cx="2206500" cy="2500524"/>
          </a:xfrm>
          <a:prstGeom prst="rect">
            <a:avLst/>
          </a:prstGeom>
          <a:noFill/>
          <a:ln>
            <a:noFill/>
          </a:ln>
        </p:spPr>
      </p:pic>
      <p:sp>
        <p:nvSpPr>
          <p:cNvPr id="285" name="Google Shape;285;p43"/>
          <p:cNvSpPr/>
          <p:nvPr/>
        </p:nvSpPr>
        <p:spPr>
          <a:xfrm>
            <a:off x="5974975" y="1136775"/>
            <a:ext cx="1172100" cy="572700"/>
          </a:xfrm>
          <a:prstGeom prst="wedgeRectCallout">
            <a:avLst>
              <a:gd fmla="val -63900" name="adj1"/>
              <a:gd fmla="val 167251"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Hell Hole Helles</a:t>
            </a:r>
            <a:endParaRPr sz="1100"/>
          </a:p>
        </p:txBody>
      </p:sp>
      <p:sp>
        <p:nvSpPr>
          <p:cNvPr id="286" name="Google Shape;286;p43"/>
          <p:cNvSpPr/>
          <p:nvPr/>
        </p:nvSpPr>
        <p:spPr>
          <a:xfrm>
            <a:off x="7726900" y="2268675"/>
            <a:ext cx="1172100" cy="572700"/>
          </a:xfrm>
          <a:prstGeom prst="wedgeRectCallout">
            <a:avLst>
              <a:gd fmla="val -19548" name="adj1"/>
              <a:gd fmla="val -219354"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Half Way House Stout</a:t>
            </a:r>
            <a:endParaRPr sz="1100"/>
          </a:p>
        </p:txBody>
      </p:sp>
      <p:sp>
        <p:nvSpPr>
          <p:cNvPr id="287" name="Google Shape;287;p43"/>
          <p:cNvSpPr/>
          <p:nvPr/>
        </p:nvSpPr>
        <p:spPr>
          <a:xfrm>
            <a:off x="7664328" y="4638186"/>
            <a:ext cx="1172100" cy="340500"/>
          </a:xfrm>
          <a:prstGeom prst="wedgeRectCallout">
            <a:avLst>
              <a:gd fmla="val -27423" name="adj1"/>
              <a:gd fmla="val -138462"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Quarry Quaffer</a:t>
            </a:r>
            <a:endParaRPr sz="1100"/>
          </a:p>
        </p:txBody>
      </p:sp>
      <p:sp>
        <p:nvSpPr>
          <p:cNvPr id="288" name="Google Shape;288;p43"/>
          <p:cNvSpPr/>
          <p:nvPr/>
        </p:nvSpPr>
        <p:spPr>
          <a:xfrm>
            <a:off x="2286050" y="4493850"/>
            <a:ext cx="860100" cy="420300"/>
          </a:xfrm>
          <a:prstGeom prst="wedgeRectCallout">
            <a:avLst>
              <a:gd fmla="val -141920" name="adj1"/>
              <a:gd fmla="val -75994" name="adj2"/>
            </a:avLst>
          </a:prstGeom>
          <a:solidFill>
            <a:srgbClr val="FFFF00"/>
          </a:solidFill>
          <a:ln cap="flat" cmpd="sng" w="9525">
            <a:solidFill>
              <a:schemeClr val="dk2"/>
            </a:solidFill>
            <a:prstDash val="solid"/>
            <a:round/>
            <a:headEnd len="sm" w="sm" type="none"/>
            <a:tailEnd len="sm" w="sm" type="none"/>
          </a:ln>
        </p:spPr>
        <p:txBody>
          <a:bodyPr anchorCtr="0" anchor="ctr" bIns="72875" lIns="72875" spcFirstLastPara="1" rIns="72875" wrap="square" tIns="72875">
            <a:noAutofit/>
          </a:bodyPr>
          <a:lstStyle/>
          <a:p>
            <a:pPr indent="0" lvl="0" marL="0" rtl="0" algn="l">
              <a:spcBef>
                <a:spcPts val="0"/>
              </a:spcBef>
              <a:spcAft>
                <a:spcPts val="0"/>
              </a:spcAft>
              <a:buNone/>
            </a:pPr>
            <a:r>
              <a:rPr lang="en" sz="1100"/>
              <a:t>Maybanke Dark Mild</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James’ brews </a:t>
            </a:r>
            <a:r>
              <a:rPr lang="en"/>
              <a:t>couldn’t have been like </a:t>
            </a:r>
            <a:r>
              <a:rPr lang="en"/>
              <a:t>modern beer</a:t>
            </a:r>
            <a:endParaRPr/>
          </a:p>
          <a:p>
            <a:pPr indent="0" lvl="0" marL="0" rtl="0" algn="l">
              <a:spcBef>
                <a:spcPts val="0"/>
              </a:spcBef>
              <a:spcAft>
                <a:spcPts val="0"/>
              </a:spcAft>
              <a:buNone/>
            </a:pPr>
            <a:r>
              <a:t/>
            </a:r>
            <a:endParaRPr/>
          </a:p>
        </p:txBody>
      </p:sp>
      <p:sp>
        <p:nvSpPr>
          <p:cNvPr id="294" name="Google Shape;294;p44"/>
          <p:cNvSpPr txBox="1"/>
          <p:nvPr>
            <p:ph idx="1" type="body"/>
          </p:nvPr>
        </p:nvSpPr>
        <p:spPr>
          <a:xfrm>
            <a:off x="663150" y="923875"/>
            <a:ext cx="8169300" cy="42195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rgbClr val="FFFFFF"/>
                </a:solidFill>
              </a:rPr>
              <a:t>I’m </a:t>
            </a:r>
            <a:r>
              <a:rPr lang="en" sz="2900">
                <a:solidFill>
                  <a:srgbClr val="FFFFFF"/>
                </a:solidFill>
              </a:rPr>
              <a:t>intrigued</a:t>
            </a:r>
            <a:r>
              <a:rPr lang="en" sz="2900">
                <a:solidFill>
                  <a:srgbClr val="FFFFFF"/>
                </a:solidFill>
              </a:rPr>
              <a:t> as to what Squires beer </a:t>
            </a:r>
            <a:r>
              <a:rPr i="1" lang="en" sz="2900">
                <a:solidFill>
                  <a:srgbClr val="FFFFFF"/>
                </a:solidFill>
              </a:rPr>
              <a:t>did</a:t>
            </a:r>
            <a:r>
              <a:rPr lang="en" sz="2900">
                <a:solidFill>
                  <a:srgbClr val="FFFFFF"/>
                </a:solidFill>
              </a:rPr>
              <a:t> taste like, guessing most likely a warm flat English ale </a:t>
            </a:r>
            <a:r>
              <a:rPr lang="en" sz="2500">
                <a:solidFill>
                  <a:srgbClr val="FFFFFF"/>
                </a:solidFill>
              </a:rPr>
              <a:t>(Marris Otter like flavours from Pioneer pedigree grain)</a:t>
            </a:r>
            <a:endParaRPr sz="2500">
              <a:solidFill>
                <a:srgbClr val="FFFFFF"/>
              </a:solidFill>
            </a:endParaRPr>
          </a:p>
          <a:p>
            <a:pPr indent="0" lvl="0" marL="0" rtl="0" algn="l">
              <a:spcBef>
                <a:spcPts val="1600"/>
              </a:spcBef>
              <a:spcAft>
                <a:spcPts val="1600"/>
              </a:spcAft>
              <a:buNone/>
            </a:pPr>
            <a:r>
              <a:rPr lang="en" sz="2900">
                <a:solidFill>
                  <a:srgbClr val="FFFFFF"/>
                </a:solidFill>
              </a:rPr>
              <a:t>None the less the quality was reportedly </a:t>
            </a:r>
            <a:r>
              <a:rPr b="1" lang="en" sz="2900">
                <a:solidFill>
                  <a:srgbClr val="FFFFFF"/>
                </a:solidFill>
              </a:rPr>
              <a:t>most excellent</a:t>
            </a:r>
            <a:r>
              <a:rPr lang="en" sz="2900">
                <a:solidFill>
                  <a:srgbClr val="FFFFFF"/>
                </a:solidFill>
              </a:rPr>
              <a:t>, and when James Squire died in 1822 he had the largest turn out at his Sydney funeral!</a:t>
            </a:r>
            <a:endParaRPr sz="29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00" name="Google Shape;300;p45"/>
          <p:cNvPicPr preferRelativeResize="0"/>
          <p:nvPr/>
        </p:nvPicPr>
        <p:blipFill>
          <a:blip r:embed="rId3">
            <a:alphaModFix/>
          </a:blip>
          <a:stretch>
            <a:fillRect/>
          </a:stretch>
        </p:blipFill>
        <p:spPr>
          <a:xfrm>
            <a:off x="1900265" y="1"/>
            <a:ext cx="724373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06" name="Google Shape;306;p46"/>
          <p:cNvPicPr preferRelativeResize="0"/>
          <p:nvPr/>
        </p:nvPicPr>
        <p:blipFill>
          <a:blip r:embed="rId3">
            <a:alphaModFix/>
          </a:blip>
          <a:stretch>
            <a:fillRect/>
          </a:stretch>
        </p:blipFill>
        <p:spPr>
          <a:xfrm>
            <a:off x="1900050" y="0"/>
            <a:ext cx="741696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12" name="Google Shape;312;p47"/>
          <p:cNvPicPr preferRelativeResize="0"/>
          <p:nvPr/>
        </p:nvPicPr>
        <p:blipFill>
          <a:blip r:embed="rId3">
            <a:alphaModFix/>
          </a:blip>
          <a:stretch>
            <a:fillRect/>
          </a:stretch>
        </p:blipFill>
        <p:spPr>
          <a:xfrm>
            <a:off x="1900050" y="0"/>
            <a:ext cx="7463760"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18" name="Google Shape;318;p48"/>
          <p:cNvPicPr preferRelativeResize="0"/>
          <p:nvPr/>
        </p:nvPicPr>
        <p:blipFill rotWithShape="1">
          <a:blip r:embed="rId3">
            <a:alphaModFix/>
          </a:blip>
          <a:srcRect b="0" l="0" r="0" t="921"/>
          <a:stretch/>
        </p:blipFill>
        <p:spPr>
          <a:xfrm>
            <a:off x="1870275" y="0"/>
            <a:ext cx="74072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24" name="Google Shape;324;p49"/>
          <p:cNvPicPr preferRelativeResize="0"/>
          <p:nvPr/>
        </p:nvPicPr>
        <p:blipFill>
          <a:blip r:embed="rId3">
            <a:alphaModFix/>
          </a:blip>
          <a:stretch>
            <a:fillRect/>
          </a:stretch>
        </p:blipFill>
        <p:spPr>
          <a:xfrm>
            <a:off x="1900046" y="0"/>
            <a:ext cx="7424109"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30" name="Google Shape;330;p50"/>
          <p:cNvPicPr preferRelativeResize="0"/>
          <p:nvPr/>
        </p:nvPicPr>
        <p:blipFill>
          <a:blip r:embed="rId3">
            <a:alphaModFix/>
          </a:blip>
          <a:stretch>
            <a:fillRect/>
          </a:stretch>
        </p:blipFill>
        <p:spPr>
          <a:xfrm>
            <a:off x="1871700" y="0"/>
            <a:ext cx="7424096"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36" name="Google Shape;336;p51"/>
          <p:cNvPicPr preferRelativeResize="0"/>
          <p:nvPr/>
        </p:nvPicPr>
        <p:blipFill>
          <a:blip r:embed="rId3">
            <a:alphaModFix/>
          </a:blip>
          <a:stretch>
            <a:fillRect/>
          </a:stretch>
        </p:blipFill>
        <p:spPr>
          <a:xfrm>
            <a:off x="1900050" y="0"/>
            <a:ext cx="7424093"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205675" y="476250"/>
            <a:ext cx="3626100" cy="3723300"/>
          </a:xfrm>
          <a:prstGeom prst="rect">
            <a:avLst/>
          </a:prstGeom>
        </p:spPr>
        <p:txBody>
          <a:bodyPr anchorCtr="0" anchor="ctr" bIns="92500" lIns="92500" spcFirstLastPara="1" rIns="92500" wrap="square" tIns="92500">
            <a:noAutofit/>
          </a:bodyPr>
          <a:lstStyle/>
          <a:p>
            <a:pPr indent="0" lvl="0" marL="0" rtl="0" algn="l">
              <a:spcBef>
                <a:spcPts val="0"/>
              </a:spcBef>
              <a:spcAft>
                <a:spcPts val="0"/>
              </a:spcAft>
              <a:buNone/>
            </a:pPr>
            <a:r>
              <a:rPr lang="en"/>
              <a:t>Today still</a:t>
            </a:r>
            <a:br>
              <a:rPr lang="en"/>
            </a:br>
            <a:r>
              <a:rPr lang="en"/>
              <a:t>heaps</a:t>
            </a:r>
            <a:endParaRPr/>
          </a:p>
          <a:p>
            <a:pPr indent="0" lvl="0" marL="0" rtl="0" algn="l">
              <a:spcBef>
                <a:spcPts val="0"/>
              </a:spcBef>
              <a:spcAft>
                <a:spcPts val="0"/>
              </a:spcAft>
              <a:buNone/>
            </a:pPr>
            <a:r>
              <a:rPr lang="en"/>
              <a:t>of</a:t>
            </a:r>
            <a:endParaRPr/>
          </a:p>
          <a:p>
            <a:pPr indent="0" lvl="0" marL="0" rtl="0" algn="l">
              <a:spcBef>
                <a:spcPts val="0"/>
              </a:spcBef>
              <a:spcAft>
                <a:spcPts val="0"/>
              </a:spcAft>
              <a:buNone/>
            </a:pPr>
            <a:r>
              <a:rPr b="1" lang="en"/>
              <a:t>local</a:t>
            </a:r>
            <a:endParaRPr b="1"/>
          </a:p>
          <a:p>
            <a:pPr indent="0" lvl="0" marL="0" rtl="0" algn="l">
              <a:spcBef>
                <a:spcPts val="0"/>
              </a:spcBef>
              <a:spcAft>
                <a:spcPts val="0"/>
              </a:spcAft>
              <a:buNone/>
            </a:pPr>
            <a:r>
              <a:rPr lang="en"/>
              <a:t>Pubs</a:t>
            </a:r>
            <a:endParaRPr/>
          </a:p>
          <a:p>
            <a:pPr indent="0" lvl="0" marL="0" rtl="0" algn="l">
              <a:spcBef>
                <a:spcPts val="0"/>
              </a:spcBef>
              <a:spcAft>
                <a:spcPts val="0"/>
              </a:spcAft>
              <a:buNone/>
            </a:pPr>
            <a:r>
              <a:rPr lang="en"/>
              <a:t>And</a:t>
            </a:r>
            <a:endParaRPr/>
          </a:p>
          <a:p>
            <a:pPr indent="0" lvl="0" marL="0" rtl="0" algn="l">
              <a:spcBef>
                <a:spcPts val="0"/>
              </a:spcBef>
              <a:spcAft>
                <a:spcPts val="0"/>
              </a:spcAft>
              <a:buNone/>
            </a:pPr>
            <a:r>
              <a:rPr lang="en"/>
              <a:t>bars!</a:t>
            </a:r>
            <a:endParaRPr/>
          </a:p>
        </p:txBody>
      </p:sp>
      <p:pic>
        <p:nvPicPr>
          <p:cNvPr id="81" name="Google Shape;81;p16"/>
          <p:cNvPicPr preferRelativeResize="0"/>
          <p:nvPr/>
        </p:nvPicPr>
        <p:blipFill>
          <a:blip r:embed="rId3">
            <a:alphaModFix/>
          </a:blip>
          <a:stretch>
            <a:fillRect/>
          </a:stretch>
        </p:blipFill>
        <p:spPr>
          <a:xfrm>
            <a:off x="4205550" y="0"/>
            <a:ext cx="493845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42" name="Google Shape;342;p52"/>
          <p:cNvPicPr preferRelativeResize="0"/>
          <p:nvPr/>
        </p:nvPicPr>
        <p:blipFill>
          <a:blip r:embed="rId3">
            <a:alphaModFix/>
          </a:blip>
          <a:stretch>
            <a:fillRect/>
          </a:stretch>
        </p:blipFill>
        <p:spPr>
          <a:xfrm>
            <a:off x="1918190" y="125"/>
            <a:ext cx="7424086"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48" name="Google Shape;348;p53"/>
          <p:cNvPicPr preferRelativeResize="0"/>
          <p:nvPr/>
        </p:nvPicPr>
        <p:blipFill>
          <a:blip r:embed="rId3">
            <a:alphaModFix/>
          </a:blip>
          <a:stretch>
            <a:fillRect/>
          </a:stretch>
        </p:blipFill>
        <p:spPr>
          <a:xfrm>
            <a:off x="1861450" y="0"/>
            <a:ext cx="7424093"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187050" y="292625"/>
            <a:ext cx="1713000" cy="4851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Enjoy!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PyrmontBrewery .com</a:t>
            </a:r>
            <a:endParaRPr b="1"/>
          </a:p>
          <a:p>
            <a:pPr indent="0" lvl="0" marL="0" rtl="0" algn="l">
              <a:spcBef>
                <a:spcPts val="0"/>
              </a:spcBef>
              <a:spcAft>
                <a:spcPts val="0"/>
              </a:spcAft>
              <a:buNone/>
            </a:pPr>
            <a:r>
              <a:t/>
            </a:r>
            <a:endParaRPr/>
          </a:p>
        </p:txBody>
      </p:sp>
      <p:pic>
        <p:nvPicPr>
          <p:cNvPr id="354" name="Google Shape;354;p54"/>
          <p:cNvPicPr preferRelativeResize="0"/>
          <p:nvPr/>
        </p:nvPicPr>
        <p:blipFill>
          <a:blip r:embed="rId3">
            <a:alphaModFix/>
          </a:blip>
          <a:stretch>
            <a:fillRect/>
          </a:stretch>
        </p:blipFill>
        <p:spPr>
          <a:xfrm>
            <a:off x="1900050" y="0"/>
            <a:ext cx="7424093"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205675" y="242900"/>
            <a:ext cx="3626100" cy="3956700"/>
          </a:xfrm>
          <a:prstGeom prst="rect">
            <a:avLst/>
          </a:prstGeom>
        </p:spPr>
        <p:txBody>
          <a:bodyPr anchorCtr="0" anchor="ctr" bIns="92500" lIns="92500" spcFirstLastPara="1" rIns="92500" wrap="square" tIns="92500">
            <a:noAutofit/>
          </a:bodyPr>
          <a:lstStyle/>
          <a:p>
            <a:pPr indent="0" lvl="0" marL="0" rtl="0" algn="l">
              <a:spcBef>
                <a:spcPts val="0"/>
              </a:spcBef>
              <a:spcAft>
                <a:spcPts val="0"/>
              </a:spcAft>
              <a:buNone/>
            </a:pPr>
            <a:r>
              <a:rPr lang="en"/>
              <a:t>And</a:t>
            </a:r>
            <a:endParaRPr/>
          </a:p>
          <a:p>
            <a:pPr indent="0" lvl="0" marL="0" rtl="0" algn="l">
              <a:spcBef>
                <a:spcPts val="0"/>
              </a:spcBef>
              <a:spcAft>
                <a:spcPts val="0"/>
              </a:spcAft>
              <a:buNone/>
            </a:pPr>
            <a:r>
              <a:rPr lang="en"/>
              <a:t>plenty</a:t>
            </a:r>
            <a:endParaRPr/>
          </a:p>
          <a:p>
            <a:pPr indent="0" lvl="0" marL="0" rtl="0" algn="l">
              <a:spcBef>
                <a:spcPts val="0"/>
              </a:spcBef>
              <a:spcAft>
                <a:spcPts val="0"/>
              </a:spcAft>
              <a:buNone/>
            </a:pPr>
            <a:r>
              <a:rPr lang="en"/>
              <a:t>more </a:t>
            </a:r>
            <a:endParaRPr/>
          </a:p>
          <a:p>
            <a:pPr indent="0" lvl="0" marL="0" rtl="0" algn="l">
              <a:spcBef>
                <a:spcPts val="0"/>
              </a:spcBef>
              <a:spcAft>
                <a:spcPts val="0"/>
              </a:spcAft>
              <a:buNone/>
            </a:pPr>
            <a:r>
              <a:rPr lang="en"/>
              <a:t>nearby</a:t>
            </a:r>
            <a:endParaRPr/>
          </a:p>
          <a:p>
            <a:pPr indent="0" lvl="0" marL="0" rtl="0" algn="l">
              <a:spcBef>
                <a:spcPts val="0"/>
              </a:spcBef>
              <a:spcAft>
                <a:spcPts val="0"/>
              </a:spcAft>
              <a:buNone/>
            </a:pPr>
            <a:r>
              <a:t/>
            </a:r>
            <a:endParaRPr/>
          </a:p>
        </p:txBody>
      </p:sp>
      <p:pic>
        <p:nvPicPr>
          <p:cNvPr id="87" name="Google Shape;87;p17"/>
          <p:cNvPicPr preferRelativeResize="0"/>
          <p:nvPr/>
        </p:nvPicPr>
        <p:blipFill>
          <a:blip r:embed="rId3">
            <a:alphaModFix/>
          </a:blip>
          <a:stretch>
            <a:fillRect/>
          </a:stretch>
        </p:blipFill>
        <p:spPr>
          <a:xfrm>
            <a:off x="2745500" y="0"/>
            <a:ext cx="6398500" cy="51434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31300"/>
            <a:ext cx="2325600" cy="1378200"/>
          </a:xfrm>
          <a:prstGeom prst="rect">
            <a:avLst/>
          </a:prstGeom>
        </p:spPr>
        <p:txBody>
          <a:bodyPr anchorCtr="0" anchor="ctr" bIns="92500" lIns="92500" spcFirstLastPara="1" rIns="92500" wrap="square" tIns="92500">
            <a:noAutofit/>
          </a:bodyPr>
          <a:lstStyle/>
          <a:p>
            <a:pPr indent="0" lvl="0" marL="0" rtl="0" algn="l">
              <a:spcBef>
                <a:spcPts val="0"/>
              </a:spcBef>
              <a:spcAft>
                <a:spcPts val="0"/>
              </a:spcAft>
              <a:buNone/>
            </a:pPr>
            <a:r>
              <a:rPr lang="en"/>
              <a:t>Seriously </a:t>
            </a:r>
            <a:endParaRPr/>
          </a:p>
          <a:p>
            <a:pPr indent="0" lvl="0" marL="0" rtl="0" algn="l">
              <a:spcBef>
                <a:spcPts val="0"/>
              </a:spcBef>
              <a:spcAft>
                <a:spcPts val="0"/>
              </a:spcAft>
              <a:buNone/>
            </a:pPr>
            <a:r>
              <a:rPr lang="en"/>
              <a:t>Heaps!</a:t>
            </a:r>
            <a:endParaRPr/>
          </a:p>
        </p:txBody>
      </p:sp>
      <p:pic>
        <p:nvPicPr>
          <p:cNvPr id="93" name="Google Shape;93;p18"/>
          <p:cNvPicPr preferRelativeResize="0"/>
          <p:nvPr/>
        </p:nvPicPr>
        <p:blipFill>
          <a:blip r:embed="rId3">
            <a:alphaModFix/>
          </a:blip>
          <a:stretch>
            <a:fillRect/>
          </a:stretch>
        </p:blipFill>
        <p:spPr>
          <a:xfrm>
            <a:off x="3391475" y="0"/>
            <a:ext cx="5791554" cy="5143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2926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What</a:t>
            </a:r>
            <a:r>
              <a:rPr i="1" lang="en"/>
              <a:t> </a:t>
            </a:r>
            <a:r>
              <a:rPr lang="en"/>
              <a:t>may</a:t>
            </a:r>
            <a:r>
              <a:rPr i="1" lang="en"/>
              <a:t> </a:t>
            </a:r>
            <a:r>
              <a:rPr lang="en"/>
              <a:t>have been </a:t>
            </a:r>
            <a:r>
              <a:rPr lang="en"/>
              <a:t>the </a:t>
            </a:r>
            <a:r>
              <a:rPr lang="en"/>
              <a:t>first beer</a:t>
            </a:r>
            <a:r>
              <a:rPr lang="en"/>
              <a:t> sold </a:t>
            </a:r>
            <a:r>
              <a:rPr i="1" lang="en"/>
              <a:t>in</a:t>
            </a:r>
            <a:r>
              <a:rPr lang="en"/>
              <a:t> Pyrmont</a:t>
            </a:r>
            <a:endParaRPr/>
          </a:p>
          <a:p>
            <a:pPr indent="0" lvl="0" marL="0" rtl="0" algn="l">
              <a:spcBef>
                <a:spcPts val="0"/>
              </a:spcBef>
              <a:spcAft>
                <a:spcPts val="0"/>
              </a:spcAft>
              <a:buNone/>
            </a:pPr>
            <a:r>
              <a:t/>
            </a:r>
            <a:endParaRPr/>
          </a:p>
        </p:txBody>
      </p:sp>
      <p:sp>
        <p:nvSpPr>
          <p:cNvPr id="99" name="Google Shape;99;p19"/>
          <p:cNvSpPr txBox="1"/>
          <p:nvPr>
            <p:ph idx="1" type="body"/>
          </p:nvPr>
        </p:nvSpPr>
        <p:spPr>
          <a:xfrm>
            <a:off x="487350" y="865325"/>
            <a:ext cx="8169300" cy="42195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chemeClr val="dk1"/>
                </a:solidFill>
              </a:rPr>
              <a:t>James Squire was the first to brew ales* near  Meadowbank 1796 (8½ miles Pyrmont by boat)</a:t>
            </a:r>
            <a:endParaRPr sz="2900">
              <a:solidFill>
                <a:schemeClr val="dk1"/>
              </a:solidFill>
            </a:endParaRPr>
          </a:p>
          <a:p>
            <a:pPr indent="0" lvl="0" marL="0" rtl="0" algn="l">
              <a:spcBef>
                <a:spcPts val="1600"/>
              </a:spcBef>
              <a:spcAft>
                <a:spcPts val="0"/>
              </a:spcAft>
              <a:buNone/>
            </a:pPr>
            <a:r>
              <a:rPr lang="en" sz="2900">
                <a:solidFill>
                  <a:schemeClr val="dk1"/>
                </a:solidFill>
              </a:rPr>
              <a:t>Squire started with (bitter tasting) horehound but later was first to grow hops at Kissing Point Farm</a:t>
            </a:r>
            <a:endParaRPr sz="2900">
              <a:solidFill>
                <a:schemeClr val="dk1"/>
              </a:solidFill>
            </a:endParaRPr>
          </a:p>
          <a:p>
            <a:pPr indent="0" lvl="0" marL="0" rtl="0" algn="l">
              <a:spcBef>
                <a:spcPts val="1600"/>
              </a:spcBef>
              <a:spcAft>
                <a:spcPts val="1600"/>
              </a:spcAft>
              <a:buNone/>
            </a:pPr>
            <a:r>
              <a:rPr lang="en" sz="2900">
                <a:solidFill>
                  <a:schemeClr val="dk1"/>
                </a:solidFill>
              </a:rPr>
              <a:t>* </a:t>
            </a:r>
            <a:r>
              <a:rPr lang="en" sz="2400">
                <a:solidFill>
                  <a:schemeClr val="dk1"/>
                </a:solidFill>
              </a:rPr>
              <a:t>John Boston may have beaten James to first commercial ‘beer’ sale, but that was corn based ‘beer’ bittered with a gruit of apple stalks and gooseberry leaves, quite different to using barley and hops beer! But applause for making do</a:t>
            </a:r>
            <a:endParaRPr sz="2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292625"/>
            <a:ext cx="8520600" cy="570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Beer takes off! - </a:t>
            </a:r>
            <a:r>
              <a:rPr lang="en"/>
              <a:t>Hobart’s more </a:t>
            </a:r>
            <a:r>
              <a:rPr b="1" lang="en"/>
              <a:t>Beer</a:t>
            </a:r>
            <a:r>
              <a:rPr lang="en"/>
              <a:t> less </a:t>
            </a:r>
            <a:r>
              <a:rPr b="1" lang="en"/>
              <a:t>Rum</a:t>
            </a:r>
            <a:r>
              <a:rPr lang="en"/>
              <a:t>! </a:t>
            </a:r>
            <a:r>
              <a:rPr lang="en" sz="1800"/>
              <a:t>1802</a:t>
            </a:r>
            <a:endParaRPr sz="1800"/>
          </a:p>
          <a:p>
            <a:pPr indent="0" lvl="0" marL="0" rtl="0" algn="l">
              <a:spcBef>
                <a:spcPts val="0"/>
              </a:spcBef>
              <a:spcAft>
                <a:spcPts val="0"/>
              </a:spcAft>
              <a:buNone/>
            </a:pPr>
            <a:r>
              <a:t/>
            </a:r>
            <a:endParaRPr/>
          </a:p>
        </p:txBody>
      </p:sp>
      <p:sp>
        <p:nvSpPr>
          <p:cNvPr id="105" name="Google Shape;105;p20"/>
          <p:cNvSpPr txBox="1"/>
          <p:nvPr>
            <p:ph idx="1" type="body"/>
          </p:nvPr>
        </p:nvSpPr>
        <p:spPr>
          <a:xfrm>
            <a:off x="487353" y="863552"/>
            <a:ext cx="81693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rPr lang="en" sz="2900">
                <a:solidFill>
                  <a:schemeClr val="dk1"/>
                </a:solidFill>
              </a:rPr>
              <a:t>“</a:t>
            </a:r>
            <a:r>
              <a:rPr i="1" lang="en" sz="2900">
                <a:solidFill>
                  <a:schemeClr val="dk1"/>
                </a:solidFill>
              </a:rPr>
              <a:t>The introduction of beer into general use among the inhabitants would certainly lessen the consumption of spirituous liquors [rum]. I have therefore in conformity with your suggestion taken measures for furnishing the colony with a supply of ten tons of Porter, </a:t>
            </a:r>
            <a:r>
              <a:rPr b="1" i="1" lang="en" sz="2900">
                <a:solidFill>
                  <a:schemeClr val="dk1"/>
                </a:solidFill>
              </a:rPr>
              <a:t>six bags of hops, and two complete sets of brewing materials</a:t>
            </a:r>
            <a:r>
              <a:rPr lang="en" sz="2900">
                <a:solidFill>
                  <a:schemeClr val="dk1"/>
                </a:solidFill>
              </a:rPr>
              <a:t>.”, The HMS Porpoise brought those hops to Squire</a:t>
            </a:r>
            <a:endParaRPr sz="29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Pyrmont Brewery in 1880 (</a:t>
            </a:r>
            <a:r>
              <a:rPr lang="en"/>
              <a:t>Felmingham)</a:t>
            </a:r>
            <a:endParaRPr/>
          </a:p>
        </p:txBody>
      </p:sp>
      <p:sp>
        <p:nvSpPr>
          <p:cNvPr id="111" name="Google Shape;111;p21"/>
          <p:cNvSpPr txBox="1"/>
          <p:nvPr>
            <p:ph idx="1" type="body"/>
          </p:nvPr>
        </p:nvSpPr>
        <p:spPr>
          <a:xfrm>
            <a:off x="311700" y="1152475"/>
            <a:ext cx="8520600" cy="3990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900">
                <a:solidFill>
                  <a:schemeClr val="dk1"/>
                </a:solidFill>
              </a:rPr>
              <a:t>The Pyrmont History Group have on their website this fabulous photo of the earlier 1857-1902 Pyrmont Bridge clearly showing</a:t>
            </a:r>
            <a:br>
              <a:rPr lang="en" sz="2900">
                <a:solidFill>
                  <a:schemeClr val="dk1"/>
                </a:solidFill>
              </a:rPr>
            </a:br>
            <a:r>
              <a:rPr lang="en" sz="2900">
                <a:solidFill>
                  <a:schemeClr val="dk1"/>
                </a:solidFill>
              </a:rPr>
              <a:t>a ‘Pyrmont Brewery’ building &gt;</a:t>
            </a:r>
            <a:endParaRPr sz="2900">
              <a:solidFill>
                <a:schemeClr val="dk1"/>
              </a:solidFill>
            </a:endParaRPr>
          </a:p>
          <a:p>
            <a:pPr indent="0" lvl="0" marL="0" rtl="0" algn="l">
              <a:spcBef>
                <a:spcPts val="1600"/>
              </a:spcBef>
              <a:spcAft>
                <a:spcPts val="1600"/>
              </a:spcAft>
              <a:buNone/>
            </a:pPr>
            <a:r>
              <a:rPr lang="en" sz="2900">
                <a:solidFill>
                  <a:schemeClr val="dk1"/>
                </a:solidFill>
              </a:rPr>
              <a:t>This was where the PBH is today</a:t>
            </a:r>
            <a:br>
              <a:rPr lang="en" sz="2900">
                <a:solidFill>
                  <a:schemeClr val="dk1"/>
                </a:solidFill>
              </a:rPr>
            </a:br>
            <a:r>
              <a:rPr lang="en" sz="2600">
                <a:solidFill>
                  <a:schemeClr val="dk1"/>
                </a:solidFill>
              </a:rPr>
              <a:t>(Murray and Union Streets)</a:t>
            </a:r>
            <a:endParaRPr sz="2600">
              <a:solidFill>
                <a:schemeClr val="dk1"/>
              </a:solidFill>
            </a:endParaRPr>
          </a:p>
        </p:txBody>
      </p:sp>
      <p:pic>
        <p:nvPicPr>
          <p:cNvPr id="112" name="Google Shape;112;p21"/>
          <p:cNvPicPr preferRelativeResize="0"/>
          <p:nvPr/>
        </p:nvPicPr>
        <p:blipFill rotWithShape="1">
          <a:blip r:embed="rId3">
            <a:alphaModFix/>
          </a:blip>
          <a:srcRect b="52741" l="0" r="19903" t="0"/>
          <a:stretch/>
        </p:blipFill>
        <p:spPr>
          <a:xfrm>
            <a:off x="5864200" y="2261700"/>
            <a:ext cx="3279799" cy="2881801"/>
          </a:xfrm>
          <a:prstGeom prst="rect">
            <a:avLst/>
          </a:prstGeom>
          <a:noFill/>
          <a:ln>
            <a:noFill/>
          </a:ln>
        </p:spPr>
      </p:pic>
      <p:sp>
        <p:nvSpPr>
          <p:cNvPr id="113" name="Google Shape;113;p21"/>
          <p:cNvSpPr txBox="1"/>
          <p:nvPr/>
        </p:nvSpPr>
        <p:spPr>
          <a:xfrm>
            <a:off x="311700" y="4570675"/>
            <a:ext cx="7917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hlink"/>
                </a:solidFill>
                <a:uFill>
                  <a:noFill/>
                </a:uFill>
                <a:hlinkClick r:id="rId4"/>
              </a:rPr>
              <a:t>“the beer sent out being light, sound, and refreshingly bitter”.</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